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7" r:id="rId4"/>
    <p:sldId id="259" r:id="rId5"/>
    <p:sldId id="261" r:id="rId6"/>
    <p:sldId id="260" r:id="rId7"/>
    <p:sldId id="269" r:id="rId8"/>
    <p:sldId id="270" r:id="rId9"/>
    <p:sldId id="262" r:id="rId10"/>
    <p:sldId id="263" r:id="rId11"/>
    <p:sldId id="264" r:id="rId12"/>
    <p:sldId id="266" r:id="rId13"/>
    <p:sldId id="26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102C"/>
    <a:srgbClr val="AFAAB9"/>
    <a:srgbClr val="71758A"/>
    <a:srgbClr val="D4EBD8"/>
    <a:srgbClr val="3B5D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67DA7A-E2E9-0214-E526-0AF6DB03645E}" v="128" dt="2024-08-25T12:29:50.215"/>
    <p1510:client id="{757C8EB3-9113-44A1-69D2-845F96646D4D}" v="147" dt="2024-08-26T04:25:27.540"/>
    <p1510:client id="{9BEBE840-9057-137C-7386-1351C3FD705C}" v="583" dt="2024-08-26T07:12:40.371"/>
    <p1510:client id="{C0432A88-D600-C24C-E58F-937846D98F2E}" v="384" dt="2024-08-25T19:47:06.3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66" autoAdjust="0"/>
    <p:restoredTop sz="94660"/>
  </p:normalViewPr>
  <p:slideViewPr>
    <p:cSldViewPr snapToGrid="0">
      <p:cViewPr>
        <p:scale>
          <a:sx n="66" d="100"/>
          <a:sy n="66" d="100"/>
        </p:scale>
        <p:origin x="3840" y="10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descr="A picture containing computer&#10;&#10;Description automatically generated">
            <a:extLst>
              <a:ext uri="{FF2B5EF4-FFF2-40B4-BE49-F238E27FC236}">
                <a16:creationId xmlns:a16="http://schemas.microsoft.com/office/drawing/2014/main" id="{7C2544A3-15A8-6276-0EF4-834C72E5CD05}"/>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61118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CA9CB-EA19-2393-BF51-26E7F2352C6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1A29783-5D87-872F-CAFD-AB55F8755C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4D05066-0C5F-10FD-4732-990408379240}"/>
              </a:ext>
            </a:extLst>
          </p:cNvPr>
          <p:cNvSpPr>
            <a:spLocks noGrp="1"/>
          </p:cNvSpPr>
          <p:nvPr>
            <p:ph type="dt" sz="half" idx="10"/>
          </p:nvPr>
        </p:nvSpPr>
        <p:spPr/>
        <p:txBody>
          <a:bodyPr/>
          <a:lstStyle/>
          <a:p>
            <a:fld id="{8E202018-9FCD-4D25-B6CE-F2EE6554B948}" type="datetimeFigureOut">
              <a:rPr lang="en-GB" smtClean="0"/>
              <a:t>26/08/2024</a:t>
            </a:fld>
            <a:endParaRPr lang="en-GB"/>
          </a:p>
        </p:txBody>
      </p:sp>
      <p:sp>
        <p:nvSpPr>
          <p:cNvPr id="5" name="Footer Placeholder 4">
            <a:extLst>
              <a:ext uri="{FF2B5EF4-FFF2-40B4-BE49-F238E27FC236}">
                <a16:creationId xmlns:a16="http://schemas.microsoft.com/office/drawing/2014/main" id="{13A0B538-C4AD-1054-4F47-764801D07DF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A317CC-9EF1-8073-3DEB-C5C7EA495B7A}"/>
              </a:ext>
            </a:extLst>
          </p:cNvPr>
          <p:cNvSpPr>
            <a:spLocks noGrp="1"/>
          </p:cNvSpPr>
          <p:nvPr>
            <p:ph type="sldNum" sz="quarter" idx="12"/>
          </p:nvPr>
        </p:nvSpPr>
        <p:spPr/>
        <p:txBody>
          <a:bodyPr/>
          <a:lstStyle/>
          <a:p>
            <a:fld id="{A4E5F92F-5455-4825-B5D5-E4B9DF796AE3}" type="slidenum">
              <a:rPr lang="en-GB" smtClean="0"/>
              <a:t>‹#›</a:t>
            </a:fld>
            <a:endParaRPr lang="en-GB"/>
          </a:p>
        </p:txBody>
      </p:sp>
    </p:spTree>
    <p:extLst>
      <p:ext uri="{BB962C8B-B14F-4D97-AF65-F5344CB8AC3E}">
        <p14:creationId xmlns:p14="http://schemas.microsoft.com/office/powerpoint/2010/main" val="4119218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B55309-23B4-3FB1-A899-9932B6216DC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7EC846A-535B-C8A0-F5CA-2FAC0413AD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C176679-D4C2-F46B-DCF3-2251FEF147C5}"/>
              </a:ext>
            </a:extLst>
          </p:cNvPr>
          <p:cNvSpPr>
            <a:spLocks noGrp="1"/>
          </p:cNvSpPr>
          <p:nvPr>
            <p:ph type="dt" sz="half" idx="10"/>
          </p:nvPr>
        </p:nvSpPr>
        <p:spPr/>
        <p:txBody>
          <a:bodyPr/>
          <a:lstStyle/>
          <a:p>
            <a:fld id="{8E202018-9FCD-4D25-B6CE-F2EE6554B948}" type="datetimeFigureOut">
              <a:rPr lang="en-GB" smtClean="0"/>
              <a:t>26/08/2024</a:t>
            </a:fld>
            <a:endParaRPr lang="en-GB"/>
          </a:p>
        </p:txBody>
      </p:sp>
      <p:sp>
        <p:nvSpPr>
          <p:cNvPr id="5" name="Footer Placeholder 4">
            <a:extLst>
              <a:ext uri="{FF2B5EF4-FFF2-40B4-BE49-F238E27FC236}">
                <a16:creationId xmlns:a16="http://schemas.microsoft.com/office/drawing/2014/main" id="{BA18B2AE-FB27-C6BC-15F6-84B106995F8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9C25CC4-38E9-98A1-F885-2B6A6D457D73}"/>
              </a:ext>
            </a:extLst>
          </p:cNvPr>
          <p:cNvSpPr>
            <a:spLocks noGrp="1"/>
          </p:cNvSpPr>
          <p:nvPr>
            <p:ph type="sldNum" sz="quarter" idx="12"/>
          </p:nvPr>
        </p:nvSpPr>
        <p:spPr/>
        <p:txBody>
          <a:bodyPr/>
          <a:lstStyle/>
          <a:p>
            <a:fld id="{A4E5F92F-5455-4825-B5D5-E4B9DF796AE3}" type="slidenum">
              <a:rPr lang="en-GB" smtClean="0"/>
              <a:t>‹#›</a:t>
            </a:fld>
            <a:endParaRPr lang="en-GB"/>
          </a:p>
        </p:txBody>
      </p:sp>
    </p:spTree>
    <p:extLst>
      <p:ext uri="{BB962C8B-B14F-4D97-AF65-F5344CB8AC3E}">
        <p14:creationId xmlns:p14="http://schemas.microsoft.com/office/powerpoint/2010/main" val="2756934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7964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55E8AA0-71CA-8ABC-3158-C76E10F8B6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194" cy="6856984"/>
          </a:xfrm>
          <a:prstGeom prst="rect">
            <a:avLst/>
          </a:prstGeom>
        </p:spPr>
      </p:pic>
      <p:grpSp>
        <p:nvGrpSpPr>
          <p:cNvPr id="8" name="Group 7">
            <a:extLst>
              <a:ext uri="{FF2B5EF4-FFF2-40B4-BE49-F238E27FC236}">
                <a16:creationId xmlns:a16="http://schemas.microsoft.com/office/drawing/2014/main" id="{0E65F77D-830B-4587-6179-EAEFDB59DA9F}"/>
              </a:ext>
            </a:extLst>
          </p:cNvPr>
          <p:cNvGrpSpPr/>
          <p:nvPr userDrawn="1"/>
        </p:nvGrpSpPr>
        <p:grpSpPr>
          <a:xfrm>
            <a:off x="9865635" y="6420365"/>
            <a:ext cx="2243886" cy="375289"/>
            <a:chOff x="10212759" y="6518571"/>
            <a:chExt cx="1842973" cy="313399"/>
          </a:xfrm>
        </p:grpSpPr>
        <p:pic>
          <p:nvPicPr>
            <p:cNvPr id="9" name="Picture 8">
              <a:extLst>
                <a:ext uri="{FF2B5EF4-FFF2-40B4-BE49-F238E27FC236}">
                  <a16:creationId xmlns:a16="http://schemas.microsoft.com/office/drawing/2014/main" id="{5EF7F4F5-4091-F7DF-B5D7-27F2CF09B2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10" name="Rectangle 9">
              <a:extLst>
                <a:ext uri="{FF2B5EF4-FFF2-40B4-BE49-F238E27FC236}">
                  <a16:creationId xmlns:a16="http://schemas.microsoft.com/office/drawing/2014/main" id="{65D479FE-F2A7-1259-E9F7-5B06988F5483}"/>
                </a:ext>
              </a:extLst>
            </p:cNvPr>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11" name="Picture 10">
            <a:extLst>
              <a:ext uri="{FF2B5EF4-FFF2-40B4-BE49-F238E27FC236}">
                <a16:creationId xmlns:a16="http://schemas.microsoft.com/office/drawing/2014/main" id="{FD3E0E5C-9845-273F-56DA-9B3EDBB349D2}"/>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b="78063"/>
          <a:stretch/>
        </p:blipFill>
        <p:spPr>
          <a:xfrm>
            <a:off x="1524" y="0"/>
            <a:ext cx="12188951" cy="1504093"/>
          </a:xfrm>
          <a:prstGeom prst="rect">
            <a:avLst/>
          </a:prstGeom>
        </p:spPr>
      </p:pic>
      <p:pic>
        <p:nvPicPr>
          <p:cNvPr id="12" name="Picture 11">
            <a:extLst>
              <a:ext uri="{FF2B5EF4-FFF2-40B4-BE49-F238E27FC236}">
                <a16:creationId xmlns:a16="http://schemas.microsoft.com/office/drawing/2014/main" id="{8526341B-E791-8397-013A-AE21E4F2BB6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578354" y="53050"/>
            <a:ext cx="1534767" cy="744647"/>
          </a:xfrm>
          <a:prstGeom prst="rect">
            <a:avLst/>
          </a:prstGeom>
        </p:spPr>
      </p:pic>
    </p:spTree>
    <p:extLst>
      <p:ext uri="{BB962C8B-B14F-4D97-AF65-F5344CB8AC3E}">
        <p14:creationId xmlns:p14="http://schemas.microsoft.com/office/powerpoint/2010/main" val="3693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8382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2F81F2-6943-BD2A-4FF4-E7B5E1C420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81108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6767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Placeholder 14">
            <a:extLst>
              <a:ext uri="{FF2B5EF4-FFF2-40B4-BE49-F238E27FC236}">
                <a16:creationId xmlns:a16="http://schemas.microsoft.com/office/drawing/2014/main" id="{2E4B68A4-8690-EBA2-0E25-8D52163C045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2667000" y="-2667000"/>
            <a:ext cx="6858000" cy="12192000"/>
          </a:xfrm>
          <a:prstGeom prst="rect">
            <a:avLst/>
          </a:prstGeom>
        </p:spPr>
      </p:pic>
    </p:spTree>
    <p:extLst>
      <p:ext uri="{BB962C8B-B14F-4D97-AF65-F5344CB8AC3E}">
        <p14:creationId xmlns:p14="http://schemas.microsoft.com/office/powerpoint/2010/main" val="213584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3286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674B4E-3A36-AE80-F596-88EAFA8D99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24626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9628D0-6D27-3A22-3CBC-5435A86BDB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E8248BE-D040-3D21-3A61-EE22584BB4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7681DDF-7CC1-D788-F48E-8EBA8012AA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202018-9FCD-4D25-B6CE-F2EE6554B948}" type="datetimeFigureOut">
              <a:rPr lang="en-GB" smtClean="0"/>
              <a:t>26/08/2024</a:t>
            </a:fld>
            <a:endParaRPr lang="en-GB"/>
          </a:p>
        </p:txBody>
      </p:sp>
      <p:sp>
        <p:nvSpPr>
          <p:cNvPr id="5" name="Footer Placeholder 4">
            <a:extLst>
              <a:ext uri="{FF2B5EF4-FFF2-40B4-BE49-F238E27FC236}">
                <a16:creationId xmlns:a16="http://schemas.microsoft.com/office/drawing/2014/main" id="{F8EAD2C6-7BBE-418E-D4F1-DD5A8D5A03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B36D678-3C77-7F4A-530D-35BE9C7A21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E5F92F-5455-4825-B5D5-E4B9DF796AE3}" type="slidenum">
              <a:rPr lang="en-GB" smtClean="0"/>
              <a:t>‹#›</a:t>
            </a:fld>
            <a:endParaRPr lang="en-GB"/>
          </a:p>
        </p:txBody>
      </p:sp>
    </p:spTree>
    <p:extLst>
      <p:ext uri="{BB962C8B-B14F-4D97-AF65-F5344CB8AC3E}">
        <p14:creationId xmlns:p14="http://schemas.microsoft.com/office/powerpoint/2010/main" val="341720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4.xml"/><Relationship Id="rId4" Type="http://schemas.openxmlformats.org/officeDocument/2006/relationships/image" Target="../media/image16.svg"/></Relationships>
</file>

<file path=ppt/slides/_rels/slide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jpeg"/><Relationship Id="rId1" Type="http://schemas.openxmlformats.org/officeDocument/2006/relationships/slideLayout" Target="../slideLayouts/slideLayout6.xml"/><Relationship Id="rId4" Type="http://schemas.openxmlformats.org/officeDocument/2006/relationships/image" Target="../media/image16.svg"/></Relationships>
</file>

<file path=ppt/slides/_rels/slide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8.xml"/><Relationship Id="rId5" Type="http://schemas.openxmlformats.org/officeDocument/2006/relationships/image" Target="../media/image21.png"/><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0ABB8D-A9B1-BF5E-8E51-DAC64CE57FBB}"/>
              </a:ext>
            </a:extLst>
          </p:cNvPr>
          <p:cNvSpPr txBox="1"/>
          <p:nvPr/>
        </p:nvSpPr>
        <p:spPr>
          <a:xfrm>
            <a:off x="3367314" y="1995047"/>
            <a:ext cx="5457372" cy="1938992"/>
          </a:xfrm>
          <a:prstGeom prst="rect">
            <a:avLst/>
          </a:prstGeom>
          <a:noFill/>
        </p:spPr>
        <p:txBody>
          <a:bodyPr wrap="square">
            <a:spAutoFit/>
          </a:bodyPr>
          <a:lstStyle/>
          <a:p>
            <a:pPr algn="ctr"/>
            <a:r>
              <a:rPr lang="en-US" sz="6000" b="1" dirty="0">
                <a:effectLst/>
                <a:latin typeface="Neue Machina" panose="00000500000000000000" pitchFamily="50" charset="0"/>
                <a:ea typeface="Calibri" panose="020F0502020204030204" pitchFamily="34" charset="0"/>
              </a:rPr>
              <a:t>Capstone</a:t>
            </a:r>
            <a:br>
              <a:rPr lang="en-US" sz="6000" b="1" dirty="0">
                <a:effectLst/>
                <a:latin typeface="Neue Machina" panose="00000500000000000000" pitchFamily="50" charset="0"/>
                <a:ea typeface="Calibri" panose="020F0502020204030204" pitchFamily="34" charset="0"/>
              </a:rPr>
            </a:br>
            <a:r>
              <a:rPr lang="en-US" sz="6000" b="1" dirty="0">
                <a:effectLst/>
                <a:latin typeface="Neue Machina" panose="00000500000000000000" pitchFamily="50" charset="0"/>
                <a:ea typeface="Calibri" panose="020F0502020204030204" pitchFamily="34" charset="0"/>
              </a:rPr>
              <a:t>Project</a:t>
            </a:r>
            <a:endParaRPr lang="en-GB" sz="6000" b="1" dirty="0">
              <a:latin typeface="Neue Machina" panose="00000500000000000000" pitchFamily="50" charset="0"/>
            </a:endParaRPr>
          </a:p>
        </p:txBody>
      </p:sp>
      <p:pic>
        <p:nvPicPr>
          <p:cNvPr id="3" name="Graphic 2">
            <a:extLst>
              <a:ext uri="{FF2B5EF4-FFF2-40B4-BE49-F238E27FC236}">
                <a16:creationId xmlns:a16="http://schemas.microsoft.com/office/drawing/2014/main" id="{C8FE0234-23EC-7806-340E-632A55BD4044}"/>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0"/>
            <a:ext cx="2401383" cy="902227"/>
          </a:xfrm>
          <a:prstGeom prst="rect">
            <a:avLst/>
          </a:prstGeom>
        </p:spPr>
      </p:pic>
    </p:spTree>
    <p:extLst>
      <p:ext uri="{BB962C8B-B14F-4D97-AF65-F5344CB8AC3E}">
        <p14:creationId xmlns:p14="http://schemas.microsoft.com/office/powerpoint/2010/main" val="89247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C74AF3-B960-23E5-3A1F-92B53A264E17}"/>
              </a:ext>
            </a:extLst>
          </p:cNvPr>
          <p:cNvSpPr/>
          <p:nvPr/>
        </p:nvSpPr>
        <p:spPr>
          <a:xfrm>
            <a:off x="0"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4540FD24-3DA2-C5E6-0DF3-C35FEC9F1972}"/>
              </a:ext>
            </a:extLst>
          </p:cNvPr>
          <p:cNvSpPr txBox="1"/>
          <p:nvPr/>
        </p:nvSpPr>
        <p:spPr>
          <a:xfrm>
            <a:off x="181439" y="872000"/>
            <a:ext cx="8091704" cy="461665"/>
          </a:xfrm>
          <a:prstGeom prst="rect">
            <a:avLst/>
          </a:prstGeom>
          <a:noFill/>
        </p:spPr>
        <p:txBody>
          <a:bodyPr wrap="square">
            <a:spAutoFit/>
          </a:bodyPr>
          <a:lstStyle/>
          <a:p>
            <a:pPr algn="ctr"/>
            <a:r>
              <a:rPr lang="en-IN" sz="2400" b="1" dirty="0">
                <a:solidFill>
                  <a:schemeClr val="bg1"/>
                </a:solidFill>
                <a:effectLst/>
                <a:latin typeface="Neue Machina" panose="00000500000000000000" pitchFamily="50" charset="0"/>
                <a:ea typeface="Calibri" panose="020F0502020204030204" pitchFamily="34" charset="0"/>
              </a:rPr>
              <a:t>Important areas of the Project with screenshots</a:t>
            </a:r>
            <a:endParaRPr lang="en-GB" sz="2400" b="1" dirty="0">
              <a:solidFill>
                <a:schemeClr val="bg1"/>
              </a:solidFill>
              <a:latin typeface="Neue Machina" panose="00000500000000000000" pitchFamily="50" charset="0"/>
            </a:endParaRPr>
          </a:p>
        </p:txBody>
      </p:sp>
      <p:pic>
        <p:nvPicPr>
          <p:cNvPr id="8" name="Graphic 7">
            <a:extLst>
              <a:ext uri="{FF2B5EF4-FFF2-40B4-BE49-F238E27FC236}">
                <a16:creationId xmlns:a16="http://schemas.microsoft.com/office/drawing/2014/main" id="{B77E1F97-8995-CCFD-FAAB-FE16935CBD2C}"/>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9" name="Straight Connector 8">
            <a:extLst>
              <a:ext uri="{FF2B5EF4-FFF2-40B4-BE49-F238E27FC236}">
                <a16:creationId xmlns:a16="http://schemas.microsoft.com/office/drawing/2014/main" id="{E49ABCFC-AEA4-FCA7-62F5-F1204AFD904C}"/>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4" name="Picture 3" descr="A computer screen shot of a program&#10;&#10;Description automatically generated">
            <a:extLst>
              <a:ext uri="{FF2B5EF4-FFF2-40B4-BE49-F238E27FC236}">
                <a16:creationId xmlns:a16="http://schemas.microsoft.com/office/drawing/2014/main" id="{7708C734-324C-341C-ACA2-A70EDA0EC92E}"/>
              </a:ext>
            </a:extLst>
          </p:cNvPr>
          <p:cNvPicPr>
            <a:picLocks noChangeAspect="1"/>
          </p:cNvPicPr>
          <p:nvPr/>
        </p:nvPicPr>
        <p:blipFill>
          <a:blip r:embed="rId4"/>
          <a:stretch>
            <a:fillRect/>
          </a:stretch>
        </p:blipFill>
        <p:spPr>
          <a:xfrm>
            <a:off x="2417632" y="1623309"/>
            <a:ext cx="6781407" cy="4337323"/>
          </a:xfrm>
          <a:prstGeom prst="rect">
            <a:avLst/>
          </a:prstGeom>
        </p:spPr>
      </p:pic>
      <p:sp>
        <p:nvSpPr>
          <p:cNvPr id="3" name="TextBox 2">
            <a:extLst>
              <a:ext uri="{FF2B5EF4-FFF2-40B4-BE49-F238E27FC236}">
                <a16:creationId xmlns:a16="http://schemas.microsoft.com/office/drawing/2014/main" id="{B5B92CB1-0581-C192-C1C2-BCFABE320CEB}"/>
              </a:ext>
            </a:extLst>
          </p:cNvPr>
          <p:cNvSpPr txBox="1"/>
          <p:nvPr/>
        </p:nvSpPr>
        <p:spPr>
          <a:xfrm>
            <a:off x="4021421" y="6058945"/>
            <a:ext cx="62989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ea typeface="Calibri"/>
                <a:cs typeface="Calibri"/>
              </a:rPr>
              <a:t>Exception Handling Controller</a:t>
            </a:r>
            <a:endParaRPr lang="en-US" dirty="0">
              <a:solidFill>
                <a:schemeClr val="bg1"/>
              </a:solidFill>
            </a:endParaRPr>
          </a:p>
        </p:txBody>
      </p:sp>
    </p:spTree>
    <p:extLst>
      <p:ext uri="{BB962C8B-B14F-4D97-AF65-F5344CB8AC3E}">
        <p14:creationId xmlns:p14="http://schemas.microsoft.com/office/powerpoint/2010/main" val="3212797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0481DD9-4D62-ABEF-BD32-7C982ADE22BB}"/>
              </a:ext>
            </a:extLst>
          </p:cNvPr>
          <p:cNvSpPr/>
          <p:nvPr/>
        </p:nvSpPr>
        <p:spPr>
          <a:xfrm>
            <a:off x="0"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0383EB59-6FA2-5D11-4423-DFA70FA54665}"/>
              </a:ext>
            </a:extLst>
          </p:cNvPr>
          <p:cNvSpPr txBox="1"/>
          <p:nvPr/>
        </p:nvSpPr>
        <p:spPr>
          <a:xfrm>
            <a:off x="181439" y="872000"/>
            <a:ext cx="8091704" cy="461665"/>
          </a:xfrm>
          <a:prstGeom prst="rect">
            <a:avLst/>
          </a:prstGeom>
          <a:noFill/>
        </p:spPr>
        <p:txBody>
          <a:bodyPr wrap="square">
            <a:spAutoFit/>
          </a:bodyPr>
          <a:lstStyle/>
          <a:p>
            <a:pPr algn="ctr"/>
            <a:r>
              <a:rPr lang="en-IN" sz="2400" b="1" dirty="0">
                <a:solidFill>
                  <a:schemeClr val="bg1"/>
                </a:solidFill>
                <a:effectLst/>
                <a:latin typeface="Neue Machina" panose="00000500000000000000" pitchFamily="50" charset="0"/>
                <a:ea typeface="Calibri" panose="020F0502020204030204" pitchFamily="34" charset="0"/>
              </a:rPr>
              <a:t>Important areas of the Project with screenshots</a:t>
            </a:r>
            <a:endParaRPr lang="en-GB" sz="2400" b="1" dirty="0">
              <a:solidFill>
                <a:schemeClr val="bg1"/>
              </a:solidFill>
              <a:latin typeface="Neue Machina" panose="00000500000000000000" pitchFamily="50" charset="0"/>
            </a:endParaRPr>
          </a:p>
        </p:txBody>
      </p:sp>
      <p:pic>
        <p:nvPicPr>
          <p:cNvPr id="8" name="Graphic 7">
            <a:extLst>
              <a:ext uri="{FF2B5EF4-FFF2-40B4-BE49-F238E27FC236}">
                <a16:creationId xmlns:a16="http://schemas.microsoft.com/office/drawing/2014/main" id="{66BF1FDF-BAEC-7533-B825-2E1600A1C968}"/>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9" name="Straight Connector 8">
            <a:extLst>
              <a:ext uri="{FF2B5EF4-FFF2-40B4-BE49-F238E27FC236}">
                <a16:creationId xmlns:a16="http://schemas.microsoft.com/office/drawing/2014/main" id="{93510948-BB66-8A94-70DD-E61269877E46}"/>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F553ABC5-58A7-20AD-2A25-0C657C5C22EB}"/>
              </a:ext>
            </a:extLst>
          </p:cNvPr>
          <p:cNvSpPr txBox="1"/>
          <p:nvPr/>
        </p:nvSpPr>
        <p:spPr>
          <a:xfrm>
            <a:off x="7185064" y="2306615"/>
            <a:ext cx="39352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ea typeface="Calibri"/>
                <a:cs typeface="Calibri"/>
              </a:rPr>
              <a:t>Order Processing Implementation</a:t>
            </a:r>
            <a:endParaRPr lang="en-US" dirty="0">
              <a:solidFill>
                <a:schemeClr val="bg1"/>
              </a:solidFill>
            </a:endParaRPr>
          </a:p>
        </p:txBody>
      </p:sp>
      <p:pic>
        <p:nvPicPr>
          <p:cNvPr id="10" name="Picture 9" descr="A screen shot of a computer&#10;&#10;Description automatically generated">
            <a:extLst>
              <a:ext uri="{FF2B5EF4-FFF2-40B4-BE49-F238E27FC236}">
                <a16:creationId xmlns:a16="http://schemas.microsoft.com/office/drawing/2014/main" id="{F2CEDA16-A352-42D0-ABB4-BAB8F4755592}"/>
              </a:ext>
            </a:extLst>
          </p:cNvPr>
          <p:cNvPicPr>
            <a:picLocks noChangeAspect="1"/>
          </p:cNvPicPr>
          <p:nvPr/>
        </p:nvPicPr>
        <p:blipFill>
          <a:blip r:embed="rId4"/>
          <a:stretch>
            <a:fillRect/>
          </a:stretch>
        </p:blipFill>
        <p:spPr>
          <a:xfrm>
            <a:off x="326571" y="1722937"/>
            <a:ext cx="6867897" cy="3590258"/>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4AC2DBA5-2370-C0E8-931F-A6F53EEB82AD}"/>
              </a:ext>
            </a:extLst>
          </p:cNvPr>
          <p:cNvPicPr>
            <a:picLocks noChangeAspect="1"/>
          </p:cNvPicPr>
          <p:nvPr/>
        </p:nvPicPr>
        <p:blipFill>
          <a:blip r:embed="rId5"/>
          <a:stretch>
            <a:fillRect/>
          </a:stretch>
        </p:blipFill>
        <p:spPr>
          <a:xfrm>
            <a:off x="5403273" y="3687831"/>
            <a:ext cx="6096000" cy="2748052"/>
          </a:xfrm>
          <a:prstGeom prst="rect">
            <a:avLst/>
          </a:prstGeom>
        </p:spPr>
      </p:pic>
    </p:spTree>
    <p:extLst>
      <p:ext uri="{BB962C8B-B14F-4D97-AF65-F5344CB8AC3E}">
        <p14:creationId xmlns:p14="http://schemas.microsoft.com/office/powerpoint/2010/main" val="3652557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5B1590-8954-6EF1-A6C9-785B3FD80545}"/>
              </a:ext>
            </a:extLst>
          </p:cNvPr>
          <p:cNvSpPr/>
          <p:nvPr/>
        </p:nvSpPr>
        <p:spPr>
          <a:xfrm>
            <a:off x="0"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just"/>
            <a:r>
              <a:rPr lang="en-US" dirty="0">
                <a:ea typeface="+mn-lt"/>
                <a:cs typeface="+mn-lt"/>
              </a:rPr>
              <a:t>Creating this online shopping system with Spring Boot, entity classes, and REST controllers has deepened my understanding of modern software design and development. I have learned to apply SOLID principles for a maintainable codebase, leverage Spring Boot for rapid development, and build scalable RESTful APIs. This project has provided a solid foundation in integrating these technologies effectively.</a:t>
            </a:r>
            <a:endParaRPr lang="en-US" dirty="0"/>
          </a:p>
        </p:txBody>
      </p:sp>
      <p:sp>
        <p:nvSpPr>
          <p:cNvPr id="11" name="TextBox 10">
            <a:extLst>
              <a:ext uri="{FF2B5EF4-FFF2-40B4-BE49-F238E27FC236}">
                <a16:creationId xmlns:a16="http://schemas.microsoft.com/office/drawing/2014/main" id="{D138D6ED-DD80-8D48-2960-9D0F1FF02C71}"/>
              </a:ext>
            </a:extLst>
          </p:cNvPr>
          <p:cNvSpPr txBox="1"/>
          <p:nvPr/>
        </p:nvSpPr>
        <p:spPr>
          <a:xfrm>
            <a:off x="181439" y="872000"/>
            <a:ext cx="8091704" cy="461665"/>
          </a:xfrm>
          <a:prstGeom prst="rect">
            <a:avLst/>
          </a:prstGeom>
          <a:noFill/>
        </p:spPr>
        <p:txBody>
          <a:bodyPr wrap="square">
            <a:spAutoFit/>
          </a:bodyPr>
          <a:lstStyle/>
          <a:p>
            <a:r>
              <a:rPr lang="en-IN" sz="2400" b="1" dirty="0">
                <a:solidFill>
                  <a:schemeClr val="bg1"/>
                </a:solidFill>
                <a:effectLst/>
                <a:latin typeface="Neue Machina" panose="00000500000000000000" pitchFamily="50" charset="0"/>
                <a:ea typeface="Calibri" panose="020F0502020204030204" pitchFamily="34" charset="0"/>
              </a:rPr>
              <a:t>Conclusion</a:t>
            </a:r>
            <a:endParaRPr lang="en-GB" sz="2400" b="1" dirty="0">
              <a:solidFill>
                <a:schemeClr val="bg1"/>
              </a:solidFill>
              <a:latin typeface="Neue Machina" panose="00000500000000000000" pitchFamily="50" charset="0"/>
            </a:endParaRPr>
          </a:p>
        </p:txBody>
      </p:sp>
      <p:pic>
        <p:nvPicPr>
          <p:cNvPr id="12" name="Graphic 11">
            <a:extLst>
              <a:ext uri="{FF2B5EF4-FFF2-40B4-BE49-F238E27FC236}">
                <a16:creationId xmlns:a16="http://schemas.microsoft.com/office/drawing/2014/main" id="{48AA73DC-DF05-BBA1-E636-5FF6B7C59E9C}"/>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13" name="Straight Connector 12">
            <a:extLst>
              <a:ext uri="{FF2B5EF4-FFF2-40B4-BE49-F238E27FC236}">
                <a16:creationId xmlns:a16="http://schemas.microsoft.com/office/drawing/2014/main" id="{CB947997-3F77-2664-A078-8CEB6B267A95}"/>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52212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103A12-0AA4-00C6-4CFD-58A6489D245B}"/>
              </a:ext>
            </a:extLst>
          </p:cNvPr>
          <p:cNvSpPr txBox="1"/>
          <p:nvPr/>
        </p:nvSpPr>
        <p:spPr>
          <a:xfrm>
            <a:off x="1" y="2028617"/>
            <a:ext cx="5505450" cy="2800767"/>
          </a:xfrm>
          <a:prstGeom prst="rect">
            <a:avLst/>
          </a:prstGeom>
          <a:noFill/>
        </p:spPr>
        <p:txBody>
          <a:bodyPr wrap="square">
            <a:spAutoFit/>
          </a:bodyPr>
          <a:lstStyle/>
          <a:p>
            <a:pPr algn="ctr"/>
            <a:r>
              <a:rPr lang="en-IN" sz="8800" b="1" dirty="0">
                <a:solidFill>
                  <a:schemeClr val="bg1"/>
                </a:solidFill>
                <a:effectLst/>
                <a:latin typeface="Neue Machina" panose="00000500000000000000" pitchFamily="50" charset="0"/>
                <a:ea typeface="Calibri" panose="020F0502020204030204" pitchFamily="34" charset="0"/>
              </a:rPr>
              <a:t>Thank You</a:t>
            </a:r>
            <a:endParaRPr lang="en-GB" sz="11500" b="1" dirty="0">
              <a:solidFill>
                <a:schemeClr val="bg1"/>
              </a:solidFill>
              <a:latin typeface="Neue Machina" panose="00000500000000000000" pitchFamily="50" charset="0"/>
            </a:endParaRPr>
          </a:p>
        </p:txBody>
      </p:sp>
      <p:pic>
        <p:nvPicPr>
          <p:cNvPr id="4" name="Graphic 3">
            <a:extLst>
              <a:ext uri="{FF2B5EF4-FFF2-40B4-BE49-F238E27FC236}">
                <a16:creationId xmlns:a16="http://schemas.microsoft.com/office/drawing/2014/main" id="{3F09ED73-5AFE-1A76-96F6-922011A62426}"/>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790623" y="0"/>
            <a:ext cx="2401377" cy="902226"/>
          </a:xfrm>
          <a:prstGeom prst="rect">
            <a:avLst/>
          </a:prstGeom>
        </p:spPr>
      </p:pic>
    </p:spTree>
    <p:extLst>
      <p:ext uri="{BB962C8B-B14F-4D97-AF65-F5344CB8AC3E}">
        <p14:creationId xmlns:p14="http://schemas.microsoft.com/office/powerpoint/2010/main" val="112193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ADA6FF-6F44-C06C-54EB-E08AF6143311}"/>
              </a:ext>
            </a:extLst>
          </p:cNvPr>
          <p:cNvSpPr txBox="1"/>
          <p:nvPr/>
        </p:nvSpPr>
        <p:spPr>
          <a:xfrm>
            <a:off x="323850" y="465316"/>
            <a:ext cx="4880597" cy="461665"/>
          </a:xfrm>
          <a:prstGeom prst="rect">
            <a:avLst/>
          </a:prstGeom>
          <a:noFill/>
        </p:spPr>
        <p:txBody>
          <a:bodyPr wrap="square">
            <a:spAutoFit/>
          </a:bodyPr>
          <a:lstStyle/>
          <a:p>
            <a:r>
              <a:rPr lang="en-IN" sz="2400" b="1" dirty="0">
                <a:effectLst/>
                <a:latin typeface="Neue Machina" panose="00000500000000000000" pitchFamily="50" charset="0"/>
                <a:ea typeface="Calibri" panose="020F0502020204030204" pitchFamily="34" charset="0"/>
              </a:rPr>
              <a:t>Personal BACKGROUND</a:t>
            </a:r>
            <a:endParaRPr lang="en-GB" sz="2400" b="1" dirty="0">
              <a:latin typeface="Neue Machina" panose="00000500000000000000" pitchFamily="50" charset="0"/>
            </a:endParaRPr>
          </a:p>
        </p:txBody>
      </p:sp>
      <p:sp>
        <p:nvSpPr>
          <p:cNvPr id="3" name="TextBox 2">
            <a:extLst>
              <a:ext uri="{FF2B5EF4-FFF2-40B4-BE49-F238E27FC236}">
                <a16:creationId xmlns:a16="http://schemas.microsoft.com/office/drawing/2014/main" id="{DC974569-3E72-209E-3294-60EB4C694B43}"/>
              </a:ext>
            </a:extLst>
          </p:cNvPr>
          <p:cNvSpPr txBox="1"/>
          <p:nvPr/>
        </p:nvSpPr>
        <p:spPr>
          <a:xfrm>
            <a:off x="323850" y="940013"/>
            <a:ext cx="7865692" cy="369332"/>
          </a:xfrm>
          <a:prstGeom prst="rect">
            <a:avLst/>
          </a:prstGeom>
          <a:noFill/>
        </p:spPr>
        <p:txBody>
          <a:bodyPr wrap="square">
            <a:spAutoFit/>
          </a:bodyPr>
          <a:lstStyle/>
          <a:p>
            <a:r>
              <a:rPr lang="en-IN" sz="1800" dirty="0">
                <a:effectLst/>
                <a:latin typeface="Neue Machina" panose="00000500000000000000" pitchFamily="50" charset="0"/>
                <a:ea typeface="Calibri" panose="020F0502020204030204" pitchFamily="34" charset="0"/>
              </a:rPr>
              <a:t>(Name, Past Experience, Qualification, Career Summary)</a:t>
            </a:r>
            <a:endParaRPr lang="en-GB" dirty="0">
              <a:latin typeface="Neue Machina" panose="00000500000000000000" pitchFamily="50" charset="0"/>
            </a:endParaRPr>
          </a:p>
        </p:txBody>
      </p:sp>
      <p:sp>
        <p:nvSpPr>
          <p:cNvPr id="4" name="TextBox 3">
            <a:extLst>
              <a:ext uri="{FF2B5EF4-FFF2-40B4-BE49-F238E27FC236}">
                <a16:creationId xmlns:a16="http://schemas.microsoft.com/office/drawing/2014/main" id="{518A408B-108E-8EA9-DA0A-9F0FA1CD9B17}"/>
              </a:ext>
            </a:extLst>
          </p:cNvPr>
          <p:cNvSpPr txBox="1"/>
          <p:nvPr/>
        </p:nvSpPr>
        <p:spPr>
          <a:xfrm>
            <a:off x="331821" y="1723771"/>
            <a:ext cx="3258476" cy="369332"/>
          </a:xfrm>
          <a:prstGeom prst="rect">
            <a:avLst/>
          </a:prstGeom>
          <a:noFill/>
        </p:spPr>
        <p:txBody>
          <a:bodyPr wrap="square" lIns="91440" tIns="45720" rIns="91440" bIns="45720" anchor="t">
            <a:spAutoFit/>
          </a:bodyPr>
          <a:lstStyle/>
          <a:p>
            <a:r>
              <a:rPr lang="en-IN" sz="1800" b="1" dirty="0">
                <a:effectLst/>
                <a:latin typeface="Neue Machina"/>
                <a:ea typeface="Calibri"/>
              </a:rPr>
              <a:t>Name :</a:t>
            </a:r>
            <a:r>
              <a:rPr lang="en-IN" b="1" dirty="0">
                <a:latin typeface="Neue Machina"/>
                <a:ea typeface="Calibri"/>
              </a:rPr>
              <a:t> Hariharan Mohan</a:t>
            </a:r>
            <a:endParaRPr lang="en-GB" b="1" dirty="0">
              <a:latin typeface="Neue Machina" panose="00000500000000000000" pitchFamily="50" charset="0"/>
            </a:endParaRPr>
          </a:p>
        </p:txBody>
      </p:sp>
      <p:sp>
        <p:nvSpPr>
          <p:cNvPr id="5" name="TextBox 4">
            <a:extLst>
              <a:ext uri="{FF2B5EF4-FFF2-40B4-BE49-F238E27FC236}">
                <a16:creationId xmlns:a16="http://schemas.microsoft.com/office/drawing/2014/main" id="{F86A3C17-90A3-F93F-5D84-D3D378E1ACB2}"/>
              </a:ext>
            </a:extLst>
          </p:cNvPr>
          <p:cNvSpPr txBox="1"/>
          <p:nvPr/>
        </p:nvSpPr>
        <p:spPr>
          <a:xfrm>
            <a:off x="354036" y="2606592"/>
            <a:ext cx="3116553" cy="369332"/>
          </a:xfrm>
          <a:prstGeom prst="rect">
            <a:avLst/>
          </a:prstGeom>
          <a:noFill/>
        </p:spPr>
        <p:txBody>
          <a:bodyPr wrap="square" lIns="91440" tIns="45720" rIns="91440" bIns="45720" anchor="t">
            <a:spAutoFit/>
          </a:bodyPr>
          <a:lstStyle/>
          <a:p>
            <a:r>
              <a:rPr lang="en-IN" sz="1800" b="1" dirty="0">
                <a:effectLst/>
                <a:latin typeface="Neue Machina"/>
                <a:ea typeface="Calibri"/>
              </a:rPr>
              <a:t>Past Experience :</a:t>
            </a:r>
            <a:r>
              <a:rPr lang="en-IN" b="1" dirty="0">
                <a:latin typeface="Neue Machina"/>
                <a:ea typeface="Calibri"/>
              </a:rPr>
              <a:t> Fresher</a:t>
            </a:r>
            <a:endParaRPr lang="en-GB" b="1" dirty="0">
              <a:latin typeface="Neue Machina" panose="00000500000000000000" pitchFamily="50" charset="0"/>
            </a:endParaRPr>
          </a:p>
        </p:txBody>
      </p:sp>
      <p:sp>
        <p:nvSpPr>
          <p:cNvPr id="6" name="TextBox 5">
            <a:extLst>
              <a:ext uri="{FF2B5EF4-FFF2-40B4-BE49-F238E27FC236}">
                <a16:creationId xmlns:a16="http://schemas.microsoft.com/office/drawing/2014/main" id="{A55AE72A-AEC0-D00B-117C-50F93D7FACDF}"/>
              </a:ext>
            </a:extLst>
          </p:cNvPr>
          <p:cNvSpPr txBox="1"/>
          <p:nvPr/>
        </p:nvSpPr>
        <p:spPr>
          <a:xfrm>
            <a:off x="342259" y="3437222"/>
            <a:ext cx="5233513" cy="369332"/>
          </a:xfrm>
          <a:prstGeom prst="rect">
            <a:avLst/>
          </a:prstGeom>
          <a:noFill/>
        </p:spPr>
        <p:txBody>
          <a:bodyPr wrap="square" lIns="91440" tIns="45720" rIns="91440" bIns="45720" anchor="t">
            <a:spAutoFit/>
          </a:bodyPr>
          <a:lstStyle/>
          <a:p>
            <a:r>
              <a:rPr lang="en-IN" sz="1800" b="1" dirty="0">
                <a:effectLst/>
                <a:latin typeface="Neue Machina"/>
                <a:ea typeface="Calibri"/>
              </a:rPr>
              <a:t>Qualification :</a:t>
            </a:r>
            <a:r>
              <a:rPr lang="en-IN" b="1" dirty="0">
                <a:latin typeface="Neue Machina"/>
                <a:ea typeface="Calibri"/>
              </a:rPr>
              <a:t> B.E Computer Science and Engineering</a:t>
            </a:r>
            <a:endParaRPr lang="en-IN" b="1" dirty="0">
              <a:latin typeface="Neue Machina" panose="00000500000000000000" pitchFamily="50" charset="0"/>
              <a:ea typeface="Calibri"/>
            </a:endParaRPr>
          </a:p>
        </p:txBody>
      </p:sp>
      <p:sp>
        <p:nvSpPr>
          <p:cNvPr id="7" name="TextBox 6">
            <a:extLst>
              <a:ext uri="{FF2B5EF4-FFF2-40B4-BE49-F238E27FC236}">
                <a16:creationId xmlns:a16="http://schemas.microsoft.com/office/drawing/2014/main" id="{7F9B1C4D-84C8-31FA-3922-10AC6E28778E}"/>
              </a:ext>
            </a:extLst>
          </p:cNvPr>
          <p:cNvSpPr txBox="1"/>
          <p:nvPr/>
        </p:nvSpPr>
        <p:spPr>
          <a:xfrm>
            <a:off x="344267" y="4288728"/>
            <a:ext cx="6633476" cy="646331"/>
          </a:xfrm>
          <a:prstGeom prst="rect">
            <a:avLst/>
          </a:prstGeom>
          <a:noFill/>
        </p:spPr>
        <p:txBody>
          <a:bodyPr wrap="square" lIns="91440" tIns="45720" rIns="91440" bIns="45720" anchor="t">
            <a:spAutoFit/>
          </a:bodyPr>
          <a:lstStyle/>
          <a:p>
            <a:r>
              <a:rPr lang="en-IN" sz="1800" b="1" dirty="0">
                <a:effectLst/>
                <a:latin typeface="Neue Machina"/>
                <a:ea typeface="Calibri"/>
              </a:rPr>
              <a:t>Career Summary :</a:t>
            </a:r>
            <a:r>
              <a:rPr lang="en-IN" b="1" dirty="0">
                <a:latin typeface="Neue Machina"/>
                <a:ea typeface="Calibri"/>
              </a:rPr>
              <a:t>  I am a recent B.E CSE graduate with proficiency in Java, C, C++ and MySQL.</a:t>
            </a:r>
            <a:endParaRPr lang="en-IN" b="1" dirty="0">
              <a:latin typeface="Neue Machina" panose="00000500000000000000" pitchFamily="50" charset="0"/>
              <a:ea typeface="Calibri"/>
            </a:endParaRPr>
          </a:p>
        </p:txBody>
      </p:sp>
      <p:grpSp>
        <p:nvGrpSpPr>
          <p:cNvPr id="14" name="Group 13">
            <a:extLst>
              <a:ext uri="{FF2B5EF4-FFF2-40B4-BE49-F238E27FC236}">
                <a16:creationId xmlns:a16="http://schemas.microsoft.com/office/drawing/2014/main" id="{9EBA3E50-760C-4B48-105E-E945156BB4B8}"/>
              </a:ext>
            </a:extLst>
          </p:cNvPr>
          <p:cNvGrpSpPr/>
          <p:nvPr/>
        </p:nvGrpSpPr>
        <p:grpSpPr>
          <a:xfrm>
            <a:off x="9574540" y="6420365"/>
            <a:ext cx="2243886" cy="375289"/>
            <a:chOff x="10212759" y="6518571"/>
            <a:chExt cx="1842973" cy="313399"/>
          </a:xfrm>
        </p:grpSpPr>
        <p:pic>
          <p:nvPicPr>
            <p:cNvPr id="15" name="Picture 14">
              <a:extLst>
                <a:ext uri="{FF2B5EF4-FFF2-40B4-BE49-F238E27FC236}">
                  <a16:creationId xmlns:a16="http://schemas.microsoft.com/office/drawing/2014/main" id="{5E71206E-49DD-6821-C349-BF92F187EC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16" name="Rectangle 15">
              <a:extLst>
                <a:ext uri="{FF2B5EF4-FFF2-40B4-BE49-F238E27FC236}">
                  <a16:creationId xmlns:a16="http://schemas.microsoft.com/office/drawing/2014/main" id="{36F6DD2B-5B85-359C-4FBD-B253EDD278C8}"/>
                </a:ext>
              </a:extLst>
            </p:cNvPr>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11" name="Content Placeholder 7" descr="A shadow of a person holding a piece of paper&#10;&#10;Description automatically generated with medium confidence">
            <a:extLst>
              <a:ext uri="{FF2B5EF4-FFF2-40B4-BE49-F238E27FC236}">
                <a16:creationId xmlns:a16="http://schemas.microsoft.com/office/drawing/2014/main" id="{DC448513-01ED-D953-1310-6C67CD5329A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2854" r="21746"/>
          <a:stretch/>
        </p:blipFill>
        <p:spPr>
          <a:xfrm>
            <a:off x="7556763" y="0"/>
            <a:ext cx="4635237" cy="685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pic>
        <p:nvPicPr>
          <p:cNvPr id="12" name="Graphic 11">
            <a:extLst>
              <a:ext uri="{FF2B5EF4-FFF2-40B4-BE49-F238E27FC236}">
                <a16:creationId xmlns:a16="http://schemas.microsoft.com/office/drawing/2014/main" id="{2E060AA3-7941-8126-2364-D4ADA04CFDA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790623" y="0"/>
            <a:ext cx="2401377" cy="902226"/>
          </a:xfrm>
          <a:prstGeom prst="rect">
            <a:avLst/>
          </a:prstGeom>
        </p:spPr>
      </p:pic>
      <p:sp>
        <p:nvSpPr>
          <p:cNvPr id="19" name="Rectangle 18">
            <a:extLst>
              <a:ext uri="{FF2B5EF4-FFF2-40B4-BE49-F238E27FC236}">
                <a16:creationId xmlns:a16="http://schemas.microsoft.com/office/drawing/2014/main" id="{E693E662-DEF3-AC26-DAC6-B46F4CFDCDCC}"/>
              </a:ext>
            </a:extLst>
          </p:cNvPr>
          <p:cNvSpPr/>
          <p:nvPr/>
        </p:nvSpPr>
        <p:spPr>
          <a:xfrm>
            <a:off x="4740604" y="-930885"/>
            <a:ext cx="513567" cy="513567"/>
          </a:xfrm>
          <a:prstGeom prst="rect">
            <a:avLst/>
          </a:prstGeom>
          <a:solidFill>
            <a:srgbClr val="71758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20" name="Straight Connector 19">
            <a:extLst>
              <a:ext uri="{FF2B5EF4-FFF2-40B4-BE49-F238E27FC236}">
                <a16:creationId xmlns:a16="http://schemas.microsoft.com/office/drawing/2014/main" id="{927653B8-8986-53CB-65C9-A4869AC37323}"/>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89389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6" descr="A picture containing grate&#10;&#10;Description automatically generated">
            <a:extLst>
              <a:ext uri="{FF2B5EF4-FFF2-40B4-BE49-F238E27FC236}">
                <a16:creationId xmlns:a16="http://schemas.microsoft.com/office/drawing/2014/main" id="{37D42EBD-34CB-B25E-42E2-257C43629CB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9330" r="16904"/>
          <a:stretch/>
        </p:blipFill>
        <p:spPr>
          <a:xfrm>
            <a:off x="7695292" y="0"/>
            <a:ext cx="4496708" cy="6858000"/>
          </a:xfrm>
          <a:prstGeom prst="rect">
            <a:avLst/>
          </a:prstGeom>
        </p:spPr>
      </p:pic>
      <p:pic>
        <p:nvPicPr>
          <p:cNvPr id="13" name="Graphic 12">
            <a:extLst>
              <a:ext uri="{FF2B5EF4-FFF2-40B4-BE49-F238E27FC236}">
                <a16:creationId xmlns:a16="http://schemas.microsoft.com/office/drawing/2014/main" id="{D9FC0F81-B480-D9C4-934C-7D63DE92E09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47" y="0"/>
            <a:ext cx="2401377" cy="902226"/>
          </a:xfrm>
          <a:prstGeom prst="rect">
            <a:avLst/>
          </a:prstGeom>
        </p:spPr>
      </p:pic>
      <p:sp>
        <p:nvSpPr>
          <p:cNvPr id="6" name="TextBox 5">
            <a:extLst>
              <a:ext uri="{FF2B5EF4-FFF2-40B4-BE49-F238E27FC236}">
                <a16:creationId xmlns:a16="http://schemas.microsoft.com/office/drawing/2014/main" id="{0D730E22-84C3-33DE-6F74-CB73EF6B951D}"/>
              </a:ext>
            </a:extLst>
          </p:cNvPr>
          <p:cNvSpPr txBox="1"/>
          <p:nvPr/>
        </p:nvSpPr>
        <p:spPr>
          <a:xfrm>
            <a:off x="330200" y="898276"/>
            <a:ext cx="7037614" cy="369332"/>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Key Takeaways/Learnings from the Program (HTD)</a:t>
            </a:r>
            <a:endParaRPr lang="en-GB" sz="1800" b="1" dirty="0">
              <a:latin typeface="Neue Machina" panose="00000500000000000000" pitchFamily="50" charset="0"/>
            </a:endParaRPr>
          </a:p>
        </p:txBody>
      </p:sp>
      <p:cxnSp>
        <p:nvCxnSpPr>
          <p:cNvPr id="18" name="Straight Connector 17">
            <a:extLst>
              <a:ext uri="{FF2B5EF4-FFF2-40B4-BE49-F238E27FC236}">
                <a16:creationId xmlns:a16="http://schemas.microsoft.com/office/drawing/2014/main" id="{CCF4FCA6-FB82-1914-FF20-DF179A378A62}"/>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8822DED2-05FE-F51D-27B6-3391136D71FD}"/>
              </a:ext>
            </a:extLst>
          </p:cNvPr>
          <p:cNvSpPr txBox="1"/>
          <p:nvPr/>
        </p:nvSpPr>
        <p:spPr>
          <a:xfrm>
            <a:off x="287142" y="1849938"/>
            <a:ext cx="7084463"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n-US" b="1" dirty="0">
                <a:latin typeface="Neue Machina"/>
                <a:ea typeface="+mn-lt"/>
                <a:cs typeface="+mn-lt"/>
              </a:rPr>
              <a:t>Java with OOP</a:t>
            </a:r>
            <a:r>
              <a:rPr lang="en-US" dirty="0">
                <a:latin typeface="Neue Machina"/>
                <a:ea typeface="+mn-lt"/>
                <a:cs typeface="+mn-lt"/>
              </a:rPr>
              <a:t>: Develop and maintain Java applications using Object-Oriented principles.</a:t>
            </a:r>
          </a:p>
          <a:p>
            <a:pPr>
              <a:buFont typeface="Arial"/>
              <a:buChar char="•"/>
            </a:pPr>
            <a:endParaRPr lang="en-US" dirty="0">
              <a:latin typeface="Neue Machina"/>
              <a:ea typeface="+mn-lt"/>
              <a:cs typeface="+mn-lt"/>
            </a:endParaRPr>
          </a:p>
          <a:p>
            <a:pPr>
              <a:buFont typeface="Arial"/>
              <a:buChar char="•"/>
            </a:pPr>
            <a:r>
              <a:rPr lang="en-US" b="1" dirty="0">
                <a:latin typeface="Neue Machina"/>
                <a:ea typeface="+mn-lt"/>
                <a:cs typeface="+mn-lt"/>
              </a:rPr>
              <a:t>JUnit</a:t>
            </a:r>
            <a:r>
              <a:rPr lang="en-US" dirty="0">
                <a:latin typeface="Neue Machina"/>
                <a:ea typeface="+mn-lt"/>
                <a:cs typeface="+mn-lt"/>
              </a:rPr>
              <a:t>: Create unit tests to ensure code quality.</a:t>
            </a:r>
          </a:p>
          <a:p>
            <a:pPr>
              <a:buFont typeface="Arial"/>
              <a:buChar char="•"/>
            </a:pPr>
            <a:endParaRPr lang="en-US" dirty="0">
              <a:latin typeface="Neue Machina"/>
              <a:ea typeface="+mn-lt"/>
              <a:cs typeface="+mn-lt"/>
            </a:endParaRPr>
          </a:p>
          <a:p>
            <a:pPr>
              <a:buFont typeface="Arial"/>
              <a:buChar char="•"/>
            </a:pPr>
            <a:r>
              <a:rPr lang="en-US" b="1" dirty="0">
                <a:latin typeface="Neue Machina"/>
                <a:ea typeface="+mn-lt"/>
                <a:cs typeface="+mn-lt"/>
              </a:rPr>
              <a:t>SDLC and Agile</a:t>
            </a:r>
            <a:r>
              <a:rPr lang="en-US" dirty="0">
                <a:latin typeface="Neue Machina"/>
                <a:ea typeface="+mn-lt"/>
                <a:cs typeface="+mn-lt"/>
              </a:rPr>
              <a:t>: Apply SDLC and Agile methods for project management</a:t>
            </a:r>
          </a:p>
          <a:p>
            <a:r>
              <a:rPr lang="en-US" dirty="0">
                <a:latin typeface="Neue Machina"/>
                <a:ea typeface="+mn-lt"/>
                <a:cs typeface="+mn-lt"/>
              </a:rPr>
              <a:t>.</a:t>
            </a:r>
            <a:endParaRPr lang="en-US" dirty="0">
              <a:latin typeface="Neue Machina"/>
              <a:ea typeface="Calibri" panose="020F0502020204030204"/>
              <a:cs typeface="Calibri" panose="020F0502020204030204"/>
            </a:endParaRPr>
          </a:p>
          <a:p>
            <a:pPr>
              <a:buFont typeface="Arial"/>
              <a:buChar char="•"/>
            </a:pPr>
            <a:r>
              <a:rPr lang="en-US" b="1" dirty="0">
                <a:latin typeface="Neue Machina"/>
                <a:ea typeface="+mn-lt"/>
                <a:cs typeface="+mn-lt"/>
              </a:rPr>
              <a:t>RESTful APIs</a:t>
            </a:r>
            <a:r>
              <a:rPr lang="en-US" dirty="0">
                <a:latin typeface="Neue Machina"/>
                <a:ea typeface="+mn-lt"/>
                <a:cs typeface="+mn-lt"/>
              </a:rPr>
              <a:t>: Build and manage RESTful APIs with Spring Boot.</a:t>
            </a:r>
          </a:p>
          <a:p>
            <a:pPr>
              <a:buFont typeface="Arial"/>
              <a:buChar char="•"/>
            </a:pPr>
            <a:endParaRPr lang="en-US" dirty="0">
              <a:latin typeface="Neue Machina"/>
              <a:ea typeface="+mn-lt"/>
              <a:cs typeface="+mn-lt"/>
            </a:endParaRPr>
          </a:p>
          <a:p>
            <a:pPr>
              <a:buFont typeface="Arial"/>
              <a:buChar char="•"/>
            </a:pPr>
            <a:r>
              <a:rPr lang="en-US" b="1" dirty="0">
                <a:latin typeface="Neue Machina"/>
                <a:ea typeface="+mn-lt"/>
                <a:cs typeface="+mn-lt"/>
              </a:rPr>
              <a:t>Microservices</a:t>
            </a:r>
            <a:r>
              <a:rPr lang="en-US" dirty="0">
                <a:latin typeface="Neue Machina"/>
                <a:ea typeface="+mn-lt"/>
                <a:cs typeface="+mn-lt"/>
              </a:rPr>
              <a:t>: Design scalable microservices architectures.</a:t>
            </a:r>
          </a:p>
          <a:p>
            <a:pPr>
              <a:buFont typeface="Arial"/>
              <a:buChar char="•"/>
            </a:pPr>
            <a:endParaRPr lang="en-US" dirty="0">
              <a:latin typeface="Neue Machina"/>
              <a:ea typeface="+mn-lt"/>
              <a:cs typeface="+mn-lt"/>
            </a:endParaRPr>
          </a:p>
          <a:p>
            <a:pPr>
              <a:buFont typeface="Arial"/>
              <a:buChar char="•"/>
            </a:pPr>
            <a:r>
              <a:rPr lang="en-US" b="1" dirty="0">
                <a:latin typeface="Neue Machina"/>
                <a:ea typeface="+mn-lt"/>
                <a:cs typeface="+mn-lt"/>
              </a:rPr>
              <a:t>Time Management</a:t>
            </a:r>
            <a:r>
              <a:rPr lang="en-US" dirty="0">
                <a:latin typeface="Neue Machina"/>
                <a:ea typeface="+mn-lt"/>
                <a:cs typeface="+mn-lt"/>
              </a:rPr>
              <a:t>: Optimize productivity with effective time management.</a:t>
            </a:r>
          </a:p>
          <a:p>
            <a:pPr>
              <a:buFont typeface="Arial"/>
              <a:buChar char="•"/>
            </a:pPr>
            <a:endParaRPr lang="en-US" dirty="0">
              <a:latin typeface="Neue Machina"/>
              <a:ea typeface="+mn-lt"/>
              <a:cs typeface="+mn-lt"/>
            </a:endParaRPr>
          </a:p>
          <a:p>
            <a:pPr>
              <a:buFont typeface="Arial"/>
              <a:buChar char="•"/>
            </a:pPr>
            <a:r>
              <a:rPr lang="en-US" b="1" dirty="0">
                <a:latin typeface="Neue Machina"/>
                <a:ea typeface="+mn-lt"/>
                <a:cs typeface="+mn-lt"/>
              </a:rPr>
              <a:t>Generative AI</a:t>
            </a:r>
            <a:r>
              <a:rPr lang="en-US" dirty="0">
                <a:latin typeface="Neue Machina"/>
                <a:ea typeface="+mn-lt"/>
                <a:cs typeface="+mn-lt"/>
              </a:rPr>
              <a:t>: Explore the impact of generative AI on development.</a:t>
            </a:r>
            <a:endParaRPr lang="en-US">
              <a:latin typeface="Neue Machina"/>
            </a:endParaRPr>
          </a:p>
          <a:p>
            <a:pPr marL="285750" indent="-285750" algn="l">
              <a:buFont typeface="Arial"/>
              <a:buChar char="•"/>
            </a:pPr>
            <a:endParaRPr lang="en-US" dirty="0">
              <a:latin typeface="Neue Machina"/>
              <a:ea typeface="Calibri"/>
              <a:cs typeface="Calibri"/>
            </a:endParaRPr>
          </a:p>
        </p:txBody>
      </p:sp>
    </p:spTree>
    <p:extLst>
      <p:ext uri="{BB962C8B-B14F-4D97-AF65-F5344CB8AC3E}">
        <p14:creationId xmlns:p14="http://schemas.microsoft.com/office/powerpoint/2010/main" val="962102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55063D-F1F4-B0DA-30AC-5261138A1501}"/>
              </a:ext>
            </a:extLst>
          </p:cNvPr>
          <p:cNvSpPr txBox="1"/>
          <p:nvPr/>
        </p:nvSpPr>
        <p:spPr>
          <a:xfrm>
            <a:off x="323850" y="902226"/>
            <a:ext cx="5673153" cy="369332"/>
          </a:xfrm>
          <a:prstGeom prst="rect">
            <a:avLst/>
          </a:prstGeom>
          <a:noFill/>
        </p:spPr>
        <p:txBody>
          <a:bodyPr wrap="square">
            <a:spAutoFit/>
          </a:bodyPr>
          <a:lstStyle/>
          <a:p>
            <a:r>
              <a:rPr lang="en-IN" b="1" dirty="0">
                <a:effectLst/>
                <a:latin typeface="Neue Machina" panose="00000500000000000000" pitchFamily="50" charset="0"/>
                <a:ea typeface="Calibri" panose="020F0502020204030204" pitchFamily="34" charset="0"/>
                <a:cs typeface="Segoe UI" panose="020B0502040204020203" pitchFamily="34" charset="0"/>
              </a:rPr>
              <a:t>Problem Statement of the Capstone Project</a:t>
            </a:r>
            <a:endParaRPr lang="en-GB" b="1" dirty="0">
              <a:latin typeface="Neue Machina" panose="00000500000000000000" pitchFamily="50" charset="0"/>
              <a:cs typeface="Segoe UI" panose="020B0502040204020203" pitchFamily="34" charset="0"/>
            </a:endParaRPr>
          </a:p>
        </p:txBody>
      </p:sp>
      <p:pic>
        <p:nvPicPr>
          <p:cNvPr id="4" name="Graphic 3">
            <a:extLst>
              <a:ext uri="{FF2B5EF4-FFF2-40B4-BE49-F238E27FC236}">
                <a16:creationId xmlns:a16="http://schemas.microsoft.com/office/drawing/2014/main" id="{42BCFCB1-DC7D-6574-5BB6-98A1F9330D80}"/>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pic>
        <p:nvPicPr>
          <p:cNvPr id="5" name="Content Placeholder 10" descr="A picture containing outdoor, jumping, air&#10;&#10;Description automatically generated">
            <a:extLst>
              <a:ext uri="{FF2B5EF4-FFF2-40B4-BE49-F238E27FC236}">
                <a16:creationId xmlns:a16="http://schemas.microsoft.com/office/drawing/2014/main" id="{14B84D51-9BF9-004F-8C43-384ACE5D686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89" r="17942"/>
          <a:stretch/>
        </p:blipFill>
        <p:spPr>
          <a:xfrm>
            <a:off x="7705639" y="1"/>
            <a:ext cx="4486361" cy="6858000"/>
          </a:xfrm>
          <a:prstGeom prst="rect">
            <a:avLst/>
          </a:prstGeom>
        </p:spPr>
      </p:pic>
      <p:cxnSp>
        <p:nvCxnSpPr>
          <p:cNvPr id="7" name="Straight Connector 6">
            <a:extLst>
              <a:ext uri="{FF2B5EF4-FFF2-40B4-BE49-F238E27FC236}">
                <a16:creationId xmlns:a16="http://schemas.microsoft.com/office/drawing/2014/main" id="{D891974B-0397-ACC8-37B6-992E943C7B33}"/>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9ECFD567-30FC-61AC-FACF-B12410B026DA}"/>
              </a:ext>
            </a:extLst>
          </p:cNvPr>
          <p:cNvSpPr txBox="1"/>
          <p:nvPr/>
        </p:nvSpPr>
        <p:spPr>
          <a:xfrm>
            <a:off x="452339" y="2832888"/>
            <a:ext cx="541541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Neue Machina"/>
                <a:ea typeface="+mn-lt"/>
                <a:cs typeface="+mn-lt"/>
              </a:rPr>
              <a:t>Development of an Online Shopping System Using Spring Boot with RESTful APIs</a:t>
            </a:r>
            <a:endParaRPr lang="en-US" sz="2400" dirty="0">
              <a:latin typeface="Neue Machina"/>
            </a:endParaRPr>
          </a:p>
        </p:txBody>
      </p:sp>
    </p:spTree>
    <p:extLst>
      <p:ext uri="{BB962C8B-B14F-4D97-AF65-F5344CB8AC3E}">
        <p14:creationId xmlns:p14="http://schemas.microsoft.com/office/powerpoint/2010/main" val="2026189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58CAEF-7789-12A7-03CB-61B59902F59C}"/>
              </a:ext>
            </a:extLst>
          </p:cNvPr>
          <p:cNvSpPr/>
          <p:nvPr/>
        </p:nvSpPr>
        <p:spPr>
          <a:xfrm>
            <a:off x="0" y="0"/>
            <a:ext cx="12192000" cy="6858000"/>
          </a:xfrm>
          <a:prstGeom prst="rect">
            <a:avLst/>
          </a:prstGeom>
          <a:solidFill>
            <a:srgbClr val="151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a:extLst>
              <a:ext uri="{FF2B5EF4-FFF2-40B4-BE49-F238E27FC236}">
                <a16:creationId xmlns:a16="http://schemas.microsoft.com/office/drawing/2014/main" id="{DFE07ED2-FAB3-CE97-B1F9-0F4CCC4E955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7" name="Straight Connector 6">
            <a:extLst>
              <a:ext uri="{FF2B5EF4-FFF2-40B4-BE49-F238E27FC236}">
                <a16:creationId xmlns:a16="http://schemas.microsoft.com/office/drawing/2014/main" id="{231B970E-992F-42D0-4FC1-CB5C276E94F2}"/>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D7C34A35-F4ED-7E5F-7545-F41B15F79516}"/>
              </a:ext>
            </a:extLst>
          </p:cNvPr>
          <p:cNvSpPr txBox="1"/>
          <p:nvPr/>
        </p:nvSpPr>
        <p:spPr>
          <a:xfrm>
            <a:off x="968214" y="897534"/>
            <a:ext cx="603159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bg1"/>
                </a:solidFill>
                <a:latin typeface="Neue Machina"/>
                <a:ea typeface="Calibri"/>
                <a:cs typeface="Calibri"/>
              </a:rPr>
              <a:t>Outline of the Implementation</a:t>
            </a:r>
            <a:endParaRPr lang="en-US" dirty="0">
              <a:solidFill>
                <a:schemeClr val="bg1"/>
              </a:solidFill>
            </a:endParaRPr>
          </a:p>
        </p:txBody>
      </p:sp>
      <p:sp>
        <p:nvSpPr>
          <p:cNvPr id="8" name="TextBox 7">
            <a:extLst>
              <a:ext uri="{FF2B5EF4-FFF2-40B4-BE49-F238E27FC236}">
                <a16:creationId xmlns:a16="http://schemas.microsoft.com/office/drawing/2014/main" id="{53DA7691-0AB5-1B66-9A4B-341485BEF714}"/>
              </a:ext>
            </a:extLst>
          </p:cNvPr>
          <p:cNvSpPr txBox="1"/>
          <p:nvPr/>
        </p:nvSpPr>
        <p:spPr>
          <a:xfrm>
            <a:off x="323496" y="1965509"/>
            <a:ext cx="11602580"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buFont typeface="Arial"/>
              <a:buChar char="•"/>
            </a:pPr>
            <a:r>
              <a:rPr lang="en-US" b="1" dirty="0">
                <a:solidFill>
                  <a:schemeClr val="bg1"/>
                </a:solidFill>
                <a:ea typeface="+mn-lt"/>
                <a:cs typeface="+mn-lt"/>
              </a:rPr>
              <a:t>Entity Classes for Data Modeling</a:t>
            </a:r>
            <a:r>
              <a:rPr lang="en-US" dirty="0">
                <a:solidFill>
                  <a:schemeClr val="bg1"/>
                </a:solidFill>
                <a:ea typeface="+mn-lt"/>
                <a:cs typeface="+mn-lt"/>
              </a:rPr>
              <a:t>: The goal is to create a clear and organized representation of the data used in the online shopping system. Entity classes define the structure of your database tables and encapsulate business logic related to the data, ensuring a consistent and reliable data model that supports operations like CRUD (Create, Read, Update, Delete).</a:t>
            </a:r>
            <a:endParaRPr lang="en-US" dirty="0">
              <a:solidFill>
                <a:schemeClr val="bg1"/>
              </a:solidFill>
              <a:ea typeface="Calibri" panose="020F0502020204030204"/>
              <a:cs typeface="Calibri" panose="020F0502020204030204"/>
            </a:endParaRPr>
          </a:p>
          <a:p>
            <a:pPr algn="just">
              <a:buFont typeface="Arial"/>
              <a:buChar char="•"/>
            </a:pPr>
            <a:endParaRPr lang="en-US" dirty="0">
              <a:solidFill>
                <a:schemeClr val="bg1"/>
              </a:solidFill>
              <a:ea typeface="+mn-lt"/>
              <a:cs typeface="+mn-lt"/>
            </a:endParaRPr>
          </a:p>
          <a:p>
            <a:pPr algn="just">
              <a:buFont typeface="Arial"/>
              <a:buChar char="•"/>
            </a:pPr>
            <a:r>
              <a:rPr lang="en-US" b="1" dirty="0">
                <a:solidFill>
                  <a:schemeClr val="bg1"/>
                </a:solidFill>
                <a:ea typeface="+mn-lt"/>
                <a:cs typeface="+mn-lt"/>
              </a:rPr>
              <a:t>REST Controllers for API Design</a:t>
            </a:r>
            <a:r>
              <a:rPr lang="en-US" dirty="0">
                <a:solidFill>
                  <a:schemeClr val="bg1"/>
                </a:solidFill>
                <a:ea typeface="+mn-lt"/>
                <a:cs typeface="+mn-lt"/>
              </a:rPr>
              <a:t>: Controllers act as the interface between the client and server. The goal is to implement RESTful endpoints that handle incoming HTTP requests, interact with the service layer, and return appropriate responses. This separation allows for clean API design, making it easier to manage and scale the system.</a:t>
            </a:r>
          </a:p>
          <a:p>
            <a:pPr algn="just">
              <a:buFont typeface="Arial"/>
              <a:buChar char="•"/>
            </a:pPr>
            <a:endParaRPr lang="en-US" dirty="0">
              <a:solidFill>
                <a:schemeClr val="bg1"/>
              </a:solidFill>
              <a:ea typeface="+mn-lt"/>
              <a:cs typeface="+mn-lt"/>
            </a:endParaRPr>
          </a:p>
          <a:p>
            <a:pPr algn="just">
              <a:buFont typeface="Arial"/>
              <a:buChar char="•"/>
            </a:pPr>
            <a:r>
              <a:rPr lang="en-US" b="1" dirty="0">
                <a:solidFill>
                  <a:schemeClr val="bg1"/>
                </a:solidFill>
                <a:ea typeface="+mn-lt"/>
                <a:cs typeface="+mn-lt"/>
              </a:rPr>
              <a:t>Separation of Concerns</a:t>
            </a:r>
            <a:r>
              <a:rPr lang="en-US" dirty="0">
                <a:solidFill>
                  <a:schemeClr val="bg1"/>
                </a:solidFill>
                <a:ea typeface="+mn-lt"/>
                <a:cs typeface="+mn-lt"/>
              </a:rPr>
              <a:t>: By using entity classes and controllers, the project aims to adhere to the SOLID principles, specifically the Single Responsibility Principle. Entity classes manage data and business logic, while controllers handle request processing and response generation, leading to a more modular and maintainable codebase.</a:t>
            </a:r>
          </a:p>
          <a:p>
            <a:pPr algn="just">
              <a:buFont typeface="Arial"/>
              <a:buChar char="•"/>
            </a:pPr>
            <a:endParaRPr lang="en-US" dirty="0">
              <a:solidFill>
                <a:schemeClr val="bg1"/>
              </a:solidFill>
              <a:ea typeface="+mn-lt"/>
              <a:cs typeface="+mn-lt"/>
            </a:endParaRPr>
          </a:p>
          <a:p>
            <a:pPr marL="228600" indent="-228600" algn="just">
              <a:buFont typeface=""/>
              <a:buChar char="•"/>
            </a:pPr>
            <a:endParaRPr lang="en-US" dirty="0">
              <a:solidFill>
                <a:schemeClr val="bg1"/>
              </a:solidFill>
              <a:ea typeface="Calibri"/>
              <a:cs typeface="Calibri"/>
            </a:endParaRPr>
          </a:p>
          <a:p>
            <a:pPr marL="228600" indent="-228600" algn="just">
              <a:buFont typeface=""/>
              <a:buChar char="•"/>
            </a:pPr>
            <a:endParaRPr lang="en-US" dirty="0">
              <a:ea typeface="Calibri"/>
              <a:cs typeface="Calibri"/>
            </a:endParaRPr>
          </a:p>
        </p:txBody>
      </p:sp>
    </p:spTree>
    <p:extLst>
      <p:ext uri="{BB962C8B-B14F-4D97-AF65-F5344CB8AC3E}">
        <p14:creationId xmlns:p14="http://schemas.microsoft.com/office/powerpoint/2010/main" val="3790339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1421C8-8710-4BD4-4F97-DBEBDC45F2E5}"/>
              </a:ext>
            </a:extLst>
          </p:cNvPr>
          <p:cNvSpPr/>
          <p:nvPr/>
        </p:nvSpPr>
        <p:spPr>
          <a:xfrm>
            <a:off x="0" y="0"/>
            <a:ext cx="12192000" cy="6858000"/>
          </a:xfrm>
          <a:prstGeom prst="rect">
            <a:avLst/>
          </a:prstGeom>
          <a:solidFill>
            <a:srgbClr val="15102C"/>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dirty="0"/>
          </a:p>
        </p:txBody>
      </p:sp>
      <p:pic>
        <p:nvPicPr>
          <p:cNvPr id="3" name="Graphic 2">
            <a:extLst>
              <a:ext uri="{FF2B5EF4-FFF2-40B4-BE49-F238E27FC236}">
                <a16:creationId xmlns:a16="http://schemas.microsoft.com/office/drawing/2014/main" id="{670B435F-8BC0-8A7B-6294-85CE9B84AFC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4" name="Straight Connector 3">
            <a:extLst>
              <a:ext uri="{FF2B5EF4-FFF2-40B4-BE49-F238E27FC236}">
                <a16:creationId xmlns:a16="http://schemas.microsoft.com/office/drawing/2014/main" id="{822FF82F-5501-977F-6AAC-5D63218C99A4}"/>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A96CFADD-B550-DF6B-AA08-0329A586BE98}"/>
              </a:ext>
            </a:extLst>
          </p:cNvPr>
          <p:cNvSpPr txBox="1"/>
          <p:nvPr/>
        </p:nvSpPr>
        <p:spPr>
          <a:xfrm>
            <a:off x="968214" y="897534"/>
            <a:ext cx="512922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bg1"/>
                </a:solidFill>
                <a:latin typeface="Neue Machina"/>
                <a:ea typeface="Calibri"/>
                <a:cs typeface="Calibri"/>
              </a:rPr>
              <a:t>Reason to choose Spring Boot for this Project</a:t>
            </a:r>
          </a:p>
        </p:txBody>
      </p:sp>
      <p:sp>
        <p:nvSpPr>
          <p:cNvPr id="7" name="TextBox 6">
            <a:extLst>
              <a:ext uri="{FF2B5EF4-FFF2-40B4-BE49-F238E27FC236}">
                <a16:creationId xmlns:a16="http://schemas.microsoft.com/office/drawing/2014/main" id="{AC94EF3A-37FD-26FE-98BF-A6E09776F8EF}"/>
              </a:ext>
            </a:extLst>
          </p:cNvPr>
          <p:cNvSpPr txBox="1"/>
          <p:nvPr/>
        </p:nvSpPr>
        <p:spPr>
          <a:xfrm>
            <a:off x="323496" y="1714851"/>
            <a:ext cx="11602580"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buFont typeface="Arial"/>
              <a:buChar char="•"/>
            </a:pPr>
            <a:r>
              <a:rPr lang="en-US" b="1" dirty="0">
                <a:solidFill>
                  <a:schemeClr val="bg1"/>
                </a:solidFill>
                <a:latin typeface="Neue Machina"/>
                <a:ea typeface="+mn-lt"/>
                <a:cs typeface="+mn-lt"/>
              </a:rPr>
              <a:t>Simplified Configuration</a:t>
            </a:r>
            <a:r>
              <a:rPr lang="en-US" dirty="0">
                <a:solidFill>
                  <a:schemeClr val="bg1"/>
                </a:solidFill>
                <a:latin typeface="Neue Machina"/>
                <a:ea typeface="+mn-lt"/>
                <a:cs typeface="+mn-lt"/>
              </a:rPr>
              <a:t>: Spring Boot offers a streamlined setup with auto-configuration and sensible defaults, reducing the need for extensive XML configuration and boilerplate code. This allows you to focus on developing features rather than configuring the framework.</a:t>
            </a:r>
            <a:endParaRPr lang="en-US"/>
          </a:p>
          <a:p>
            <a:pPr algn="just"/>
            <a:endParaRPr lang="en-US" dirty="0">
              <a:solidFill>
                <a:schemeClr val="bg1"/>
              </a:solidFill>
              <a:latin typeface="Neue Machina"/>
              <a:ea typeface="+mn-lt"/>
              <a:cs typeface="+mn-lt"/>
            </a:endParaRPr>
          </a:p>
          <a:p>
            <a:pPr algn="just">
              <a:buFont typeface="Arial"/>
              <a:buChar char="•"/>
            </a:pPr>
            <a:r>
              <a:rPr lang="en-US" b="1" dirty="0">
                <a:solidFill>
                  <a:schemeClr val="bg1"/>
                </a:solidFill>
                <a:latin typeface="Neue Machina"/>
                <a:ea typeface="+mn-lt"/>
                <a:cs typeface="+mn-lt"/>
              </a:rPr>
              <a:t>Rapid Development</a:t>
            </a:r>
            <a:r>
              <a:rPr lang="en-US" dirty="0">
                <a:solidFill>
                  <a:schemeClr val="bg1"/>
                </a:solidFill>
                <a:latin typeface="Neue Machina"/>
                <a:ea typeface="+mn-lt"/>
                <a:cs typeface="+mn-lt"/>
              </a:rPr>
              <a:t>: With built-in tools and starter projects, Spring Boot accelerates development by providing ready-to-use dependencies and a robust environment. This helps you quickly set up REST controllers and integrate various components of your online shopping system.</a:t>
            </a:r>
          </a:p>
          <a:p>
            <a:pPr algn="just"/>
            <a:endParaRPr lang="en-US" dirty="0">
              <a:solidFill>
                <a:schemeClr val="bg1"/>
              </a:solidFill>
              <a:latin typeface="Neue Machina"/>
              <a:ea typeface="+mn-lt"/>
              <a:cs typeface="+mn-lt"/>
            </a:endParaRPr>
          </a:p>
          <a:p>
            <a:pPr algn="just">
              <a:buFont typeface="Arial"/>
              <a:buChar char="•"/>
            </a:pPr>
            <a:r>
              <a:rPr lang="en-US" b="1" dirty="0">
                <a:solidFill>
                  <a:schemeClr val="bg1"/>
                </a:solidFill>
                <a:latin typeface="Neue Machina"/>
                <a:ea typeface="+mn-lt"/>
                <a:cs typeface="+mn-lt"/>
              </a:rPr>
              <a:t>Microservice Support</a:t>
            </a:r>
            <a:r>
              <a:rPr lang="en-US" dirty="0">
                <a:solidFill>
                  <a:schemeClr val="bg1"/>
                </a:solidFill>
                <a:latin typeface="Neue Machina"/>
                <a:ea typeface="+mn-lt"/>
                <a:cs typeface="+mn-lt"/>
              </a:rPr>
              <a:t>: Spring Boot's support for microservices aligns well with SOLID principles, promoting single responsibility and separation of concerns. It enables you to build and deploy modular, scalable components efficiently, which is ideal for an online shopping system.</a:t>
            </a:r>
          </a:p>
          <a:p>
            <a:pPr algn="just"/>
            <a:endParaRPr lang="en-US" dirty="0">
              <a:solidFill>
                <a:schemeClr val="bg1"/>
              </a:solidFill>
              <a:latin typeface="Neue Machina"/>
              <a:ea typeface="+mn-lt"/>
              <a:cs typeface="+mn-lt"/>
            </a:endParaRPr>
          </a:p>
          <a:p>
            <a:pPr algn="just">
              <a:buFont typeface="Arial"/>
              <a:buChar char="•"/>
            </a:pPr>
            <a:r>
              <a:rPr lang="en-US" b="1" dirty="0">
                <a:solidFill>
                  <a:schemeClr val="bg1"/>
                </a:solidFill>
                <a:latin typeface="Neue Machina"/>
                <a:ea typeface="+mn-lt"/>
                <a:cs typeface="+mn-lt"/>
              </a:rPr>
              <a:t>Enhanced Testing and Maintenance</a:t>
            </a:r>
            <a:r>
              <a:rPr lang="en-US" dirty="0">
                <a:solidFill>
                  <a:schemeClr val="bg1"/>
                </a:solidFill>
                <a:latin typeface="Neue Machina"/>
                <a:ea typeface="+mn-lt"/>
                <a:cs typeface="+mn-lt"/>
              </a:rPr>
              <a:t>: Spring Boot includes features like embedded servers and comprehensive testing support, making it easier to write and run tests. This facilitates adherence to SOLID principles by ensuring that your system remains maintainable and reliable over time.</a:t>
            </a:r>
          </a:p>
          <a:p>
            <a:pPr marL="228600" indent="-228600" algn="just">
              <a:buFont typeface=""/>
              <a:buChar char="•"/>
            </a:pPr>
            <a:endParaRPr lang="en-US" dirty="0">
              <a:solidFill>
                <a:schemeClr val="bg1"/>
              </a:solidFill>
              <a:latin typeface="Neue Machina"/>
              <a:ea typeface="Calibri"/>
              <a:cs typeface="Calibri"/>
            </a:endParaRPr>
          </a:p>
          <a:p>
            <a:pPr marL="228600" indent="-228600" algn="just">
              <a:buFont typeface=""/>
              <a:buChar char="•"/>
            </a:pPr>
            <a:endParaRPr lang="en-US" dirty="0">
              <a:latin typeface="Neue Machina"/>
              <a:ea typeface="Calibri"/>
              <a:cs typeface="Calibri"/>
            </a:endParaRPr>
          </a:p>
        </p:txBody>
      </p:sp>
    </p:spTree>
    <p:extLst>
      <p:ext uri="{BB962C8B-B14F-4D97-AF65-F5344CB8AC3E}">
        <p14:creationId xmlns:p14="http://schemas.microsoft.com/office/powerpoint/2010/main" val="1490347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6" descr="A low angle view of a building&#10;&#10;Description automatically generated with medium confidence">
            <a:extLst>
              <a:ext uri="{FF2B5EF4-FFF2-40B4-BE49-F238E27FC236}">
                <a16:creationId xmlns:a16="http://schemas.microsoft.com/office/drawing/2014/main" id="{1E6411A6-5A65-B82C-39BB-E725D4DB954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4445" r="11960"/>
          <a:stretch/>
        </p:blipFill>
        <p:spPr>
          <a:xfrm>
            <a:off x="7705638" y="0"/>
            <a:ext cx="4486361" cy="6858000"/>
          </a:xfrm>
          <a:prstGeom prst="rect">
            <a:avLst/>
          </a:prstGeom>
        </p:spPr>
      </p:pic>
      <p:pic>
        <p:nvPicPr>
          <p:cNvPr id="12" name="Graphic 11">
            <a:extLst>
              <a:ext uri="{FF2B5EF4-FFF2-40B4-BE49-F238E27FC236}">
                <a16:creationId xmlns:a16="http://schemas.microsoft.com/office/drawing/2014/main" id="{11DE55D0-5426-03C8-6785-3FDD8DF70260}"/>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47" y="0"/>
            <a:ext cx="2401377" cy="902226"/>
          </a:xfrm>
          <a:prstGeom prst="rect">
            <a:avLst/>
          </a:prstGeom>
        </p:spPr>
      </p:pic>
      <p:cxnSp>
        <p:nvCxnSpPr>
          <p:cNvPr id="14" name="Straight Connector 13">
            <a:extLst>
              <a:ext uri="{FF2B5EF4-FFF2-40B4-BE49-F238E27FC236}">
                <a16:creationId xmlns:a16="http://schemas.microsoft.com/office/drawing/2014/main" id="{D3ADE854-0644-F543-CEE1-77FCBDE8E201}"/>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21C340A5-A040-2711-C78F-D5D9F81D04AB}"/>
              </a:ext>
            </a:extLst>
          </p:cNvPr>
          <p:cNvSpPr txBox="1"/>
          <p:nvPr/>
        </p:nvSpPr>
        <p:spPr>
          <a:xfrm>
            <a:off x="968214" y="897534"/>
            <a:ext cx="603159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Neue Machina"/>
                <a:ea typeface="Calibri"/>
                <a:cs typeface="Calibri"/>
              </a:rPr>
              <a:t>Dependencies used in this project</a:t>
            </a:r>
          </a:p>
        </p:txBody>
      </p:sp>
      <p:sp>
        <p:nvSpPr>
          <p:cNvPr id="4" name="TextBox 3">
            <a:extLst>
              <a:ext uri="{FF2B5EF4-FFF2-40B4-BE49-F238E27FC236}">
                <a16:creationId xmlns:a16="http://schemas.microsoft.com/office/drawing/2014/main" id="{AB79F3D4-B2CD-6C7E-64C8-A10FFB163DBC}"/>
              </a:ext>
            </a:extLst>
          </p:cNvPr>
          <p:cNvSpPr txBox="1"/>
          <p:nvPr/>
        </p:nvSpPr>
        <p:spPr>
          <a:xfrm>
            <a:off x="263245" y="1579469"/>
            <a:ext cx="6869438"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b="1" dirty="0">
                <a:latin typeface="Neue Machina"/>
                <a:ea typeface="+mn-lt"/>
                <a:cs typeface="+mn-lt"/>
              </a:rPr>
              <a:t>Lombok</a:t>
            </a:r>
            <a:r>
              <a:rPr lang="en-US" dirty="0">
                <a:latin typeface="Neue Machina"/>
                <a:ea typeface="+mn-lt"/>
                <a:cs typeface="+mn-lt"/>
              </a:rPr>
              <a:t>: Reduces boilerplate code by automatically generating getters, setters, constructors, and other common methods.</a:t>
            </a:r>
            <a:endParaRPr lang="en-US">
              <a:latin typeface="Neue Machina"/>
            </a:endParaRPr>
          </a:p>
          <a:p>
            <a:pPr marL="285750" indent="-285750" algn="just">
              <a:buFont typeface="Arial"/>
              <a:buChar char="•"/>
            </a:pPr>
            <a:endParaRPr lang="en-US" dirty="0">
              <a:latin typeface="Neue Machina"/>
              <a:ea typeface="+mn-lt"/>
              <a:cs typeface="+mn-lt"/>
            </a:endParaRPr>
          </a:p>
          <a:p>
            <a:pPr marL="285750" indent="-285750" algn="just">
              <a:buFont typeface="Arial"/>
              <a:buChar char="•"/>
            </a:pPr>
            <a:r>
              <a:rPr lang="en-US" b="1" dirty="0">
                <a:latin typeface="Neue Machina"/>
                <a:ea typeface="+mn-lt"/>
                <a:cs typeface="+mn-lt"/>
              </a:rPr>
              <a:t>Spring Web</a:t>
            </a:r>
            <a:r>
              <a:rPr lang="en-US" dirty="0">
                <a:latin typeface="Neue Machina"/>
                <a:ea typeface="+mn-lt"/>
                <a:cs typeface="+mn-lt"/>
              </a:rPr>
              <a:t>: Provides the infrastructure for building web applications, including RESTful services and MVC components.</a:t>
            </a:r>
            <a:endParaRPr lang="en-US">
              <a:latin typeface="Neue Machina"/>
            </a:endParaRPr>
          </a:p>
          <a:p>
            <a:pPr marL="285750" indent="-285750" algn="just">
              <a:buFont typeface="Arial"/>
              <a:buChar char="•"/>
            </a:pPr>
            <a:endParaRPr lang="en-US" dirty="0">
              <a:latin typeface="Neue Machina"/>
              <a:ea typeface="+mn-lt"/>
              <a:cs typeface="+mn-lt"/>
            </a:endParaRPr>
          </a:p>
          <a:p>
            <a:pPr marL="285750" indent="-285750" algn="just">
              <a:buFont typeface="Arial"/>
              <a:buChar char="•"/>
            </a:pPr>
            <a:r>
              <a:rPr lang="en-US" b="1" dirty="0">
                <a:latin typeface="Neue Machina"/>
                <a:ea typeface="+mn-lt"/>
                <a:cs typeface="+mn-lt"/>
              </a:rPr>
              <a:t>JDBC API</a:t>
            </a:r>
            <a:r>
              <a:rPr lang="en-US" dirty="0">
                <a:latin typeface="Neue Machina"/>
                <a:ea typeface="+mn-lt"/>
                <a:cs typeface="+mn-lt"/>
              </a:rPr>
              <a:t>: Facilitates direct interactions with the database using standard Java database connectivity for executing SQL queries.</a:t>
            </a:r>
            <a:endParaRPr lang="en-US">
              <a:latin typeface="Neue Machina"/>
            </a:endParaRPr>
          </a:p>
          <a:p>
            <a:pPr marL="285750" indent="-285750" algn="just">
              <a:buFont typeface="Arial"/>
              <a:buChar char="•"/>
            </a:pPr>
            <a:endParaRPr lang="en-US" dirty="0">
              <a:latin typeface="Neue Machina"/>
              <a:ea typeface="+mn-lt"/>
              <a:cs typeface="+mn-lt"/>
            </a:endParaRPr>
          </a:p>
          <a:p>
            <a:pPr marL="285750" indent="-285750" algn="just">
              <a:buFont typeface="Arial"/>
              <a:buChar char="•"/>
            </a:pPr>
            <a:r>
              <a:rPr lang="en-US" b="1" dirty="0">
                <a:latin typeface="Neue Machina"/>
                <a:ea typeface="+mn-lt"/>
                <a:cs typeface="+mn-lt"/>
              </a:rPr>
              <a:t>Spring Data JPA</a:t>
            </a:r>
            <a:r>
              <a:rPr lang="en-US" dirty="0">
                <a:latin typeface="Neue Machina"/>
                <a:ea typeface="+mn-lt"/>
                <a:cs typeface="+mn-lt"/>
              </a:rPr>
              <a:t>: Simplifies data access by providing a higher-level abstraction over JPA for managing database operations and queries.</a:t>
            </a:r>
            <a:endParaRPr lang="en-US">
              <a:latin typeface="Neue Machina"/>
            </a:endParaRPr>
          </a:p>
          <a:p>
            <a:pPr marL="285750" indent="-285750" algn="just">
              <a:buFont typeface="Arial"/>
              <a:buChar char="•"/>
            </a:pPr>
            <a:endParaRPr lang="en-US" dirty="0">
              <a:latin typeface="Neue Machina"/>
              <a:ea typeface="+mn-lt"/>
              <a:cs typeface="+mn-lt"/>
            </a:endParaRPr>
          </a:p>
          <a:p>
            <a:pPr marL="285750" indent="-285750" algn="just">
              <a:buFont typeface="Arial"/>
              <a:buChar char="•"/>
            </a:pPr>
            <a:r>
              <a:rPr lang="en-US" b="1" dirty="0">
                <a:latin typeface="Neue Machina"/>
                <a:ea typeface="+mn-lt"/>
                <a:cs typeface="+mn-lt"/>
              </a:rPr>
              <a:t>MySQL Driver</a:t>
            </a:r>
            <a:r>
              <a:rPr lang="en-US" dirty="0">
                <a:latin typeface="Neue Machina"/>
                <a:ea typeface="+mn-lt"/>
                <a:cs typeface="+mn-lt"/>
              </a:rPr>
              <a:t>: Enables connectivity to MySQL databases, allowing the application to interact with MySQL for data storage and retrieval.</a:t>
            </a:r>
            <a:endParaRPr lang="en-US">
              <a:latin typeface="Neue Machina"/>
            </a:endParaRPr>
          </a:p>
          <a:p>
            <a:pPr algn="just"/>
            <a:endParaRPr lang="en-US" dirty="0">
              <a:latin typeface="Neue Machina"/>
              <a:ea typeface="Calibri"/>
              <a:cs typeface="Calibri"/>
            </a:endParaRPr>
          </a:p>
        </p:txBody>
      </p:sp>
    </p:spTree>
    <p:extLst>
      <p:ext uri="{BB962C8B-B14F-4D97-AF65-F5344CB8AC3E}">
        <p14:creationId xmlns:p14="http://schemas.microsoft.com/office/powerpoint/2010/main" val="3533707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1F95691A-9669-792A-06C4-2005F2028AB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6" name="Straight Connector 5">
            <a:extLst>
              <a:ext uri="{FF2B5EF4-FFF2-40B4-BE49-F238E27FC236}">
                <a16:creationId xmlns:a16="http://schemas.microsoft.com/office/drawing/2014/main" id="{E43100FC-054E-A053-A08F-35CDEFAC2A08}"/>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pic>
        <p:nvPicPr>
          <p:cNvPr id="12" name="Picture Placeholder 6" descr="A person standing on a roof&#10;&#10;Description automatically generated with low confidence">
            <a:extLst>
              <a:ext uri="{FF2B5EF4-FFF2-40B4-BE49-F238E27FC236}">
                <a16:creationId xmlns:a16="http://schemas.microsoft.com/office/drawing/2014/main" id="{EDD7E996-EBDA-600B-6F4E-E7CCCABF86A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3202" r="13372"/>
          <a:stretch/>
        </p:blipFill>
        <p:spPr>
          <a:xfrm>
            <a:off x="7715985" y="0"/>
            <a:ext cx="4476015" cy="6858000"/>
          </a:xfrm>
          <a:prstGeom prst="rect">
            <a:avLst/>
          </a:prstGeom>
          <a:ln>
            <a:noFill/>
          </a:ln>
        </p:spPr>
      </p:pic>
      <p:sp>
        <p:nvSpPr>
          <p:cNvPr id="4" name="TextBox 3">
            <a:extLst>
              <a:ext uri="{FF2B5EF4-FFF2-40B4-BE49-F238E27FC236}">
                <a16:creationId xmlns:a16="http://schemas.microsoft.com/office/drawing/2014/main" id="{D2B26A15-55D4-7A3C-E31D-4D1A0DDD6A0E}"/>
              </a:ext>
            </a:extLst>
          </p:cNvPr>
          <p:cNvSpPr txBox="1"/>
          <p:nvPr/>
        </p:nvSpPr>
        <p:spPr>
          <a:xfrm>
            <a:off x="-570123" y="840685"/>
            <a:ext cx="8091704" cy="461665"/>
          </a:xfrm>
          <a:prstGeom prst="rect">
            <a:avLst/>
          </a:prstGeom>
          <a:noFill/>
        </p:spPr>
        <p:txBody>
          <a:bodyPr wrap="square" lIns="91440" tIns="45720" rIns="91440" bIns="45720" anchor="t">
            <a:spAutoFit/>
          </a:bodyPr>
          <a:lstStyle/>
          <a:p>
            <a:pPr algn="ctr"/>
            <a:r>
              <a:rPr lang="en-IN" sz="2400" b="1" dirty="0">
                <a:latin typeface="Neue Machina"/>
                <a:ea typeface="Calibri"/>
              </a:rPr>
              <a:t>Entity Diagram of the Online Shopping System</a:t>
            </a:r>
          </a:p>
        </p:txBody>
      </p:sp>
      <p:pic>
        <p:nvPicPr>
          <p:cNvPr id="7" name="Picture 6" descr="A screenshot of a computer&#10;&#10;Description automatically generated">
            <a:extLst>
              <a:ext uri="{FF2B5EF4-FFF2-40B4-BE49-F238E27FC236}">
                <a16:creationId xmlns:a16="http://schemas.microsoft.com/office/drawing/2014/main" id="{CE3DC5A3-1F97-2DC2-E275-54474B03532E}"/>
              </a:ext>
            </a:extLst>
          </p:cNvPr>
          <p:cNvPicPr>
            <a:picLocks noChangeAspect="1"/>
          </p:cNvPicPr>
          <p:nvPr/>
        </p:nvPicPr>
        <p:blipFill>
          <a:blip r:embed="rId5"/>
          <a:stretch>
            <a:fillRect/>
          </a:stretch>
        </p:blipFill>
        <p:spPr>
          <a:xfrm>
            <a:off x="2303924" y="1405247"/>
            <a:ext cx="2616308" cy="5244936"/>
          </a:xfrm>
          <a:prstGeom prst="rect">
            <a:avLst/>
          </a:prstGeom>
        </p:spPr>
      </p:pic>
    </p:spTree>
    <p:extLst>
      <p:ext uri="{BB962C8B-B14F-4D97-AF65-F5344CB8AC3E}">
        <p14:creationId xmlns:p14="http://schemas.microsoft.com/office/powerpoint/2010/main" val="2529310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A4D6C4C-5C98-9073-79FB-D0A741C84236}"/>
              </a:ext>
            </a:extLst>
          </p:cNvPr>
          <p:cNvSpPr/>
          <p:nvPr/>
        </p:nvSpPr>
        <p:spPr>
          <a:xfrm>
            <a:off x="0"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C0CFD7FB-BF20-EC66-9F7B-A95E73215B53}"/>
              </a:ext>
            </a:extLst>
          </p:cNvPr>
          <p:cNvSpPr txBox="1"/>
          <p:nvPr/>
        </p:nvSpPr>
        <p:spPr>
          <a:xfrm>
            <a:off x="181439" y="872000"/>
            <a:ext cx="8091704" cy="461665"/>
          </a:xfrm>
          <a:prstGeom prst="rect">
            <a:avLst/>
          </a:prstGeom>
          <a:noFill/>
        </p:spPr>
        <p:txBody>
          <a:bodyPr wrap="square">
            <a:spAutoFit/>
          </a:bodyPr>
          <a:lstStyle/>
          <a:p>
            <a:pPr algn="ctr"/>
            <a:r>
              <a:rPr lang="en-IN" sz="2400" b="1" dirty="0">
                <a:solidFill>
                  <a:schemeClr val="bg1"/>
                </a:solidFill>
                <a:effectLst/>
                <a:latin typeface="Neue Machina" panose="00000500000000000000" pitchFamily="50" charset="0"/>
                <a:ea typeface="Calibri" panose="020F0502020204030204" pitchFamily="34" charset="0"/>
              </a:rPr>
              <a:t>Important areas of the Project with screenshots</a:t>
            </a:r>
            <a:endParaRPr lang="en-GB" sz="2400" b="1" dirty="0">
              <a:solidFill>
                <a:schemeClr val="bg1"/>
              </a:solidFill>
              <a:latin typeface="Neue Machina" panose="00000500000000000000" pitchFamily="50" charset="0"/>
            </a:endParaRPr>
          </a:p>
        </p:txBody>
      </p:sp>
      <p:pic>
        <p:nvPicPr>
          <p:cNvPr id="4" name="Graphic 3">
            <a:extLst>
              <a:ext uri="{FF2B5EF4-FFF2-40B4-BE49-F238E27FC236}">
                <a16:creationId xmlns:a16="http://schemas.microsoft.com/office/drawing/2014/main" id="{744F5327-F834-7C83-D21F-86BBBBB405D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5" name="Straight Connector 4">
            <a:extLst>
              <a:ext uri="{FF2B5EF4-FFF2-40B4-BE49-F238E27FC236}">
                <a16:creationId xmlns:a16="http://schemas.microsoft.com/office/drawing/2014/main" id="{F5DA77FF-97D7-0118-85BE-4E1483DB6EDE}"/>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3" name="Picture 2" descr="A screenshot of a computer&#10;&#10;Description automatically generated">
            <a:extLst>
              <a:ext uri="{FF2B5EF4-FFF2-40B4-BE49-F238E27FC236}">
                <a16:creationId xmlns:a16="http://schemas.microsoft.com/office/drawing/2014/main" id="{378454D5-540D-685B-368D-825ADFC52A42}"/>
              </a:ext>
            </a:extLst>
          </p:cNvPr>
          <p:cNvPicPr>
            <a:picLocks noChangeAspect="1"/>
          </p:cNvPicPr>
          <p:nvPr/>
        </p:nvPicPr>
        <p:blipFill>
          <a:blip r:embed="rId4"/>
          <a:stretch>
            <a:fillRect/>
          </a:stretch>
        </p:blipFill>
        <p:spPr>
          <a:xfrm>
            <a:off x="1058882" y="4537794"/>
            <a:ext cx="9480468" cy="1028334"/>
          </a:xfrm>
          <a:prstGeom prst="rect">
            <a:avLst/>
          </a:prstGeom>
        </p:spPr>
      </p:pic>
      <p:pic>
        <p:nvPicPr>
          <p:cNvPr id="6" name="Picture 5" descr="A screenshot of a black screen&#10;&#10;Description automatically generated">
            <a:extLst>
              <a:ext uri="{FF2B5EF4-FFF2-40B4-BE49-F238E27FC236}">
                <a16:creationId xmlns:a16="http://schemas.microsoft.com/office/drawing/2014/main" id="{EAE2D175-FB4E-B94D-5EF6-FA2C21547ADA}"/>
              </a:ext>
            </a:extLst>
          </p:cNvPr>
          <p:cNvPicPr>
            <a:picLocks noChangeAspect="1"/>
          </p:cNvPicPr>
          <p:nvPr/>
        </p:nvPicPr>
        <p:blipFill>
          <a:blip r:embed="rId5"/>
          <a:stretch>
            <a:fillRect/>
          </a:stretch>
        </p:blipFill>
        <p:spPr>
          <a:xfrm>
            <a:off x="1217220" y="1557776"/>
            <a:ext cx="9015351" cy="2693460"/>
          </a:xfrm>
          <a:prstGeom prst="rect">
            <a:avLst/>
          </a:prstGeom>
        </p:spPr>
      </p:pic>
      <p:sp>
        <p:nvSpPr>
          <p:cNvPr id="8" name="TextBox 7">
            <a:extLst>
              <a:ext uri="{FF2B5EF4-FFF2-40B4-BE49-F238E27FC236}">
                <a16:creationId xmlns:a16="http://schemas.microsoft.com/office/drawing/2014/main" id="{1EF57498-AAF7-1B2A-A994-2139B2065E9B}"/>
              </a:ext>
            </a:extLst>
          </p:cNvPr>
          <p:cNvSpPr txBox="1"/>
          <p:nvPr/>
        </p:nvSpPr>
        <p:spPr>
          <a:xfrm>
            <a:off x="3845308" y="5836153"/>
            <a:ext cx="60816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ea typeface="Calibri"/>
                <a:cs typeface="Calibri"/>
              </a:rPr>
              <a:t>Add to cart function implementation</a:t>
            </a:r>
            <a:endParaRPr lang="en-US" dirty="0">
              <a:solidFill>
                <a:schemeClr val="bg1"/>
              </a:solidFill>
            </a:endParaRPr>
          </a:p>
        </p:txBody>
      </p:sp>
    </p:spTree>
    <p:extLst>
      <p:ext uri="{BB962C8B-B14F-4D97-AF65-F5344CB8AC3E}">
        <p14:creationId xmlns:p14="http://schemas.microsoft.com/office/powerpoint/2010/main" val="29253094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TotalTime>
  <Words>71</Words>
  <Application>Microsoft Office PowerPoint</Application>
  <PresentationFormat>Widescreen</PresentationFormat>
  <Paragraphs>15</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Karan Soni</dc:creator>
  <cp:lastModifiedBy>Karan Soni</cp:lastModifiedBy>
  <cp:revision>269</cp:revision>
  <dcterms:created xsi:type="dcterms:W3CDTF">2023-02-09T10:19:33Z</dcterms:created>
  <dcterms:modified xsi:type="dcterms:W3CDTF">2024-08-26T10:09:49Z</dcterms:modified>
</cp:coreProperties>
</file>